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490" r:id="rId2"/>
    <p:sldId id="504" r:id="rId3"/>
    <p:sldId id="505" r:id="rId4"/>
    <p:sldId id="506" r:id="rId5"/>
    <p:sldId id="497" r:id="rId6"/>
    <p:sldId id="507" r:id="rId7"/>
    <p:sldId id="512" r:id="rId8"/>
    <p:sldId id="509" r:id="rId9"/>
    <p:sldId id="510" r:id="rId10"/>
    <p:sldId id="354" r:id="rId11"/>
    <p:sldId id="500" r:id="rId12"/>
    <p:sldId id="266" r:id="rId13"/>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63C7"/>
    <a:srgbClr val="FF4D12"/>
    <a:srgbClr val="FBE5D6"/>
    <a:srgbClr val="CCCCCC"/>
    <a:srgbClr val="DEEBF7"/>
    <a:srgbClr val="A9C1EA"/>
    <a:srgbClr val="F4F8FD"/>
    <a:srgbClr val="F3F7FC"/>
    <a:srgbClr val="D4E1F5"/>
    <a:srgbClr val="F6FA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941"/>
    <p:restoredTop sz="95884"/>
  </p:normalViewPr>
  <p:slideViewPr>
    <p:cSldViewPr snapToGrid="0" snapToObjects="1">
      <p:cViewPr varScale="1">
        <p:scale>
          <a:sx n="113" d="100"/>
          <a:sy n="113" d="100"/>
        </p:scale>
        <p:origin x="216" y="480"/>
      </p:cViewPr>
      <p:guideLst/>
    </p:cSldViewPr>
  </p:slideViewPr>
  <p:outlineViewPr>
    <p:cViewPr>
      <p:scale>
        <a:sx n="33" d="100"/>
        <a:sy n="33" d="100"/>
      </p:scale>
      <p:origin x="0" y="0"/>
    </p:cViewPr>
  </p:outlineViewPr>
  <p:notesTextViewPr>
    <p:cViewPr>
      <p:scale>
        <a:sx n="50" d="100"/>
        <a:sy n="5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DC4313-74FA-FE40-BE34-8F531E159311}" type="datetimeFigureOut">
              <a:rPr lang="x-none" smtClean="0"/>
              <a:t>12/14/22</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165474-AA96-2E4C-BBD4-D909BC7C027B}" type="slidenum">
              <a:rPr lang="x-none" smtClean="0"/>
              <a:t>‹#›</a:t>
            </a:fld>
            <a:endParaRPr lang="x-none"/>
          </a:p>
        </p:txBody>
      </p:sp>
    </p:spTree>
    <p:extLst>
      <p:ext uri="{BB962C8B-B14F-4D97-AF65-F5344CB8AC3E}">
        <p14:creationId xmlns:p14="http://schemas.microsoft.com/office/powerpoint/2010/main" val="768447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01165474-AA96-2E4C-BBD4-D909BC7C027B}" type="slidenum">
              <a:rPr lang="x-none" smtClean="0"/>
              <a:t>1</a:t>
            </a:fld>
            <a:endParaRPr lang="x-none"/>
          </a:p>
        </p:txBody>
      </p:sp>
    </p:spTree>
    <p:extLst>
      <p:ext uri="{BB962C8B-B14F-4D97-AF65-F5344CB8AC3E}">
        <p14:creationId xmlns:p14="http://schemas.microsoft.com/office/powerpoint/2010/main" val="2466055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01165474-AA96-2E4C-BBD4-D909BC7C027B}" type="slidenum">
              <a:rPr lang="x-none" smtClean="0"/>
              <a:t>10</a:t>
            </a:fld>
            <a:endParaRPr lang="x-none"/>
          </a:p>
        </p:txBody>
      </p:sp>
    </p:spTree>
    <p:extLst>
      <p:ext uri="{BB962C8B-B14F-4D97-AF65-F5344CB8AC3E}">
        <p14:creationId xmlns:p14="http://schemas.microsoft.com/office/powerpoint/2010/main" val="8371018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01165474-AA96-2E4C-BBD4-D909BC7C027B}" type="slidenum">
              <a:rPr lang="x-none" smtClean="0"/>
              <a:t>11</a:t>
            </a:fld>
            <a:endParaRPr lang="x-none"/>
          </a:p>
        </p:txBody>
      </p:sp>
    </p:spTree>
    <p:extLst>
      <p:ext uri="{BB962C8B-B14F-4D97-AF65-F5344CB8AC3E}">
        <p14:creationId xmlns:p14="http://schemas.microsoft.com/office/powerpoint/2010/main" val="1086084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9"/>
        <p:cNvGrpSpPr/>
        <p:nvPr/>
      </p:nvGrpSpPr>
      <p:grpSpPr>
        <a:xfrm>
          <a:off x="0" y="0"/>
          <a:ext cx="0" cy="0"/>
          <a:chOff x="0" y="0"/>
          <a:chExt cx="0" cy="0"/>
        </a:xfrm>
      </p:grpSpPr>
      <p:sp>
        <p:nvSpPr>
          <p:cNvPr id="1230" name="Google Shape;1230;p1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1" name="Google Shape;1231;p1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2" name="Google Shape;1232;p11:notes"/>
          <p:cNvSpPr txBox="1">
            <a:spLocks noGrp="1"/>
          </p:cNvSpPr>
          <p:nvPr>
            <p:ph type="sldNum" idx="12"/>
          </p:nvPr>
        </p:nvSpPr>
        <p:spPr>
          <a:xfrm>
            <a:off x="3850444" y="9428585"/>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12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9283A-14B3-724F-8AF5-D6688E33EE9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x-none"/>
          </a:p>
        </p:txBody>
      </p:sp>
      <p:sp>
        <p:nvSpPr>
          <p:cNvPr id="3" name="Subtitle 2">
            <a:extLst>
              <a:ext uri="{FF2B5EF4-FFF2-40B4-BE49-F238E27FC236}">
                <a16:creationId xmlns:a16="http://schemas.microsoft.com/office/drawing/2014/main" id="{EA347CEC-B3AC-984B-A44B-7F4ECA55BE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x-none"/>
          </a:p>
        </p:txBody>
      </p:sp>
      <p:sp>
        <p:nvSpPr>
          <p:cNvPr id="4" name="Date Placeholder 3">
            <a:extLst>
              <a:ext uri="{FF2B5EF4-FFF2-40B4-BE49-F238E27FC236}">
                <a16:creationId xmlns:a16="http://schemas.microsoft.com/office/drawing/2014/main" id="{D8DF22D9-C4F1-5349-BC94-F226C709260A}"/>
              </a:ext>
            </a:extLst>
          </p:cNvPr>
          <p:cNvSpPr>
            <a:spLocks noGrp="1"/>
          </p:cNvSpPr>
          <p:nvPr>
            <p:ph type="dt" sz="half" idx="10"/>
          </p:nvPr>
        </p:nvSpPr>
        <p:spPr/>
        <p:txBody>
          <a:bodyPr/>
          <a:lstStyle/>
          <a:p>
            <a:endParaRPr lang="x-none"/>
          </a:p>
        </p:txBody>
      </p:sp>
      <p:sp>
        <p:nvSpPr>
          <p:cNvPr id="5" name="Footer Placeholder 4">
            <a:extLst>
              <a:ext uri="{FF2B5EF4-FFF2-40B4-BE49-F238E27FC236}">
                <a16:creationId xmlns:a16="http://schemas.microsoft.com/office/drawing/2014/main" id="{D01C9AD1-86FC-4445-8C40-29D3C200BACE}"/>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id="{CA1D7755-8DC9-864E-BF40-326D771305EA}"/>
              </a:ext>
            </a:extLst>
          </p:cNvPr>
          <p:cNvSpPr>
            <a:spLocks noGrp="1"/>
          </p:cNvSpPr>
          <p:nvPr>
            <p:ph type="sldNum" sz="quarter" idx="12"/>
          </p:nvPr>
        </p:nvSpPr>
        <p:spPr/>
        <p:txBody>
          <a:bodyPr/>
          <a:lstStyle/>
          <a:p>
            <a:fld id="{4C2E7398-F9FC-264B-B58F-583F763DCE0F}" type="slidenum">
              <a:rPr lang="x-none" smtClean="0"/>
              <a:t>‹#›</a:t>
            </a:fld>
            <a:endParaRPr lang="x-none"/>
          </a:p>
        </p:txBody>
      </p:sp>
    </p:spTree>
    <p:extLst>
      <p:ext uri="{BB962C8B-B14F-4D97-AF65-F5344CB8AC3E}">
        <p14:creationId xmlns:p14="http://schemas.microsoft.com/office/powerpoint/2010/main" val="2183444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D7334A-5949-B842-9CE6-ED3843AE8801}"/>
              </a:ext>
            </a:extLst>
          </p:cNvPr>
          <p:cNvSpPr>
            <a:spLocks noGrp="1"/>
          </p:cNvSpPr>
          <p:nvPr>
            <p:ph type="dt" sz="half" idx="10"/>
          </p:nvPr>
        </p:nvSpPr>
        <p:spPr/>
        <p:txBody>
          <a:bodyPr/>
          <a:lstStyle/>
          <a:p>
            <a:endParaRPr lang="x-none"/>
          </a:p>
        </p:txBody>
      </p:sp>
      <p:sp>
        <p:nvSpPr>
          <p:cNvPr id="3" name="Footer Placeholder 2">
            <a:extLst>
              <a:ext uri="{FF2B5EF4-FFF2-40B4-BE49-F238E27FC236}">
                <a16:creationId xmlns:a16="http://schemas.microsoft.com/office/drawing/2014/main" id="{DC4038BA-C30E-2F4B-AA6C-7488914EA9A0}"/>
              </a:ext>
            </a:extLst>
          </p:cNvPr>
          <p:cNvSpPr>
            <a:spLocks noGrp="1"/>
          </p:cNvSpPr>
          <p:nvPr>
            <p:ph type="ftr" sz="quarter" idx="11"/>
          </p:nvPr>
        </p:nvSpPr>
        <p:spPr/>
        <p:txBody>
          <a:bodyPr/>
          <a:lstStyle/>
          <a:p>
            <a:endParaRPr lang="x-none"/>
          </a:p>
        </p:txBody>
      </p:sp>
      <p:sp>
        <p:nvSpPr>
          <p:cNvPr id="4" name="Slide Number Placeholder 3">
            <a:extLst>
              <a:ext uri="{FF2B5EF4-FFF2-40B4-BE49-F238E27FC236}">
                <a16:creationId xmlns:a16="http://schemas.microsoft.com/office/drawing/2014/main" id="{D04A324F-367E-884F-B375-AC0F6B6CB2C6}"/>
              </a:ext>
            </a:extLst>
          </p:cNvPr>
          <p:cNvSpPr>
            <a:spLocks noGrp="1"/>
          </p:cNvSpPr>
          <p:nvPr>
            <p:ph type="sldNum" sz="quarter" idx="12"/>
          </p:nvPr>
        </p:nvSpPr>
        <p:spPr/>
        <p:txBody>
          <a:bodyPr/>
          <a:lstStyle/>
          <a:p>
            <a:fld id="{4C2E7398-F9FC-264B-B58F-583F763DCE0F}" type="slidenum">
              <a:rPr lang="x-none" smtClean="0"/>
              <a:t>‹#›</a:t>
            </a:fld>
            <a:endParaRPr lang="x-none"/>
          </a:p>
        </p:txBody>
      </p:sp>
    </p:spTree>
    <p:extLst>
      <p:ext uri="{BB962C8B-B14F-4D97-AF65-F5344CB8AC3E}">
        <p14:creationId xmlns:p14="http://schemas.microsoft.com/office/powerpoint/2010/main" val="3748534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NO TITL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7AAF983-CC69-4B41-AE99-E658931B9F25}"/>
              </a:ext>
            </a:extLst>
          </p:cNvPr>
          <p:cNvSpPr>
            <a:spLocks noGrp="1"/>
          </p:cNvSpPr>
          <p:nvPr>
            <p:ph type="sldNum" sz="quarter" idx="12"/>
          </p:nvPr>
        </p:nvSpPr>
        <p:spPr/>
        <p:txBody>
          <a:bodyPr/>
          <a:lstStyle>
            <a:lvl1pPr>
              <a:defRPr sz="1050" b="0" i="0">
                <a:latin typeface="Degular Display" pitchFamily="82" charset="77"/>
              </a:defRPr>
            </a:lvl1pPr>
          </a:lstStyle>
          <a:p>
            <a:fld id="{4C2E7398-F9FC-264B-B58F-583F763DCE0F}" type="slidenum">
              <a:rPr lang="en-RS" smtClean="0"/>
              <a:pPr/>
              <a:t>‹#›</a:t>
            </a:fld>
            <a:endParaRPr lang="en-RS"/>
          </a:p>
        </p:txBody>
      </p:sp>
      <p:pic>
        <p:nvPicPr>
          <p:cNvPr id="8" name="Picture 7" descr="Shape&#10;&#10;Description automatically generated with medium confidence">
            <a:extLst>
              <a:ext uri="{FF2B5EF4-FFF2-40B4-BE49-F238E27FC236}">
                <a16:creationId xmlns:a16="http://schemas.microsoft.com/office/drawing/2014/main" id="{3A434C8F-E30C-E243-905E-073A0502EC4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03774" y="369211"/>
            <a:ext cx="1200632" cy="224618"/>
          </a:xfrm>
          <a:prstGeom prst="rect">
            <a:avLst/>
          </a:prstGeom>
        </p:spPr>
      </p:pic>
      <p:sp>
        <p:nvSpPr>
          <p:cNvPr id="9" name="TextBox 8">
            <a:extLst>
              <a:ext uri="{FF2B5EF4-FFF2-40B4-BE49-F238E27FC236}">
                <a16:creationId xmlns:a16="http://schemas.microsoft.com/office/drawing/2014/main" id="{2F5CAF0B-38E4-F443-A75D-50EB64983F59}"/>
              </a:ext>
            </a:extLst>
          </p:cNvPr>
          <p:cNvSpPr txBox="1"/>
          <p:nvPr userDrawn="1"/>
        </p:nvSpPr>
        <p:spPr>
          <a:xfrm>
            <a:off x="656174" y="6288058"/>
            <a:ext cx="2696464"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Degular Display Semibold" pitchFamily="82" charset="77"/>
                <a:ea typeface="+mn-ea"/>
                <a:cs typeface="+mn-cs"/>
              </a:rPr>
              <a:t>© Starburst </a:t>
            </a:r>
            <a:r>
              <a:rPr kumimoji="0" lang="en-US" sz="900" b="0" i="0" u="none" strike="noStrike" kern="1200" cap="none" spc="0" normalizeH="0" baseline="0" noProof="0" dirty="0">
                <a:ln>
                  <a:noFill/>
                </a:ln>
                <a:solidFill>
                  <a:prstClr val="black"/>
                </a:solidFill>
                <a:effectLst/>
                <a:uLnTx/>
                <a:uFillTx/>
                <a:latin typeface="Degular Thin" pitchFamily="82" charset="77"/>
                <a:ea typeface="+mn-ea"/>
                <a:cs typeface="+mn-cs"/>
              </a:rPr>
              <a:t>– </a:t>
            </a:r>
            <a:r>
              <a:rPr kumimoji="0" lang="en-US" sz="900" b="0" i="0" u="none" strike="noStrike" kern="1200" cap="none" spc="0" normalizeH="0" baseline="0" noProof="0" dirty="0">
                <a:ln>
                  <a:noFill/>
                </a:ln>
                <a:solidFill>
                  <a:prstClr val="black"/>
                </a:solidFill>
                <a:effectLst/>
                <a:uLnTx/>
                <a:uFillTx/>
                <a:latin typeface="Degular Display Thin" pitchFamily="82" charset="77"/>
                <a:ea typeface="+mn-ea"/>
                <a:cs typeface="+mn-cs"/>
              </a:rPr>
              <a:t>Not to be distributed</a:t>
            </a:r>
          </a:p>
        </p:txBody>
      </p:sp>
      <p:sp>
        <p:nvSpPr>
          <p:cNvPr id="10" name="TextBox 9">
            <a:extLst>
              <a:ext uri="{FF2B5EF4-FFF2-40B4-BE49-F238E27FC236}">
                <a16:creationId xmlns:a16="http://schemas.microsoft.com/office/drawing/2014/main" id="{8F2987F2-DC6D-C44F-AEAE-0D13C758F64A}"/>
              </a:ext>
            </a:extLst>
          </p:cNvPr>
          <p:cNvSpPr txBox="1"/>
          <p:nvPr userDrawn="1"/>
        </p:nvSpPr>
        <p:spPr>
          <a:xfrm>
            <a:off x="8962516" y="369211"/>
            <a:ext cx="2643672" cy="230832"/>
          </a:xfrm>
          <a:prstGeom prst="rect">
            <a:avLst/>
          </a:prstGeom>
          <a:noFill/>
        </p:spPr>
        <p:txBody>
          <a:bodyPr wrap="square" rtlCol="0">
            <a:spAutoFit/>
          </a:bodyPr>
          <a:lstStyle/>
          <a:p>
            <a:pPr algn="r"/>
            <a:r>
              <a:rPr lang="en-US" sz="900" b="1" spc="20" dirty="0">
                <a:solidFill>
                  <a:schemeClr val="tx1"/>
                </a:solidFill>
                <a:latin typeface="Degular Display Semibold" pitchFamily="82" charset="77"/>
              </a:rPr>
              <a:t>Starburst Impact Program</a:t>
            </a:r>
            <a:endParaRPr lang="en-RS" sz="900" b="0" i="0" spc="20">
              <a:solidFill>
                <a:schemeClr val="tx1"/>
              </a:solidFill>
              <a:latin typeface="Degular Display" pitchFamily="82" charset="77"/>
            </a:endParaRPr>
          </a:p>
        </p:txBody>
      </p:sp>
    </p:spTree>
    <p:extLst>
      <p:ext uri="{BB962C8B-B14F-4D97-AF65-F5344CB8AC3E}">
        <p14:creationId xmlns:p14="http://schemas.microsoft.com/office/powerpoint/2010/main" val="431890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9C7BB6-91A0-114B-9880-15129C4AFBD2}"/>
              </a:ext>
            </a:extLst>
          </p:cNvPr>
          <p:cNvSpPr txBox="1"/>
          <p:nvPr userDrawn="1"/>
        </p:nvSpPr>
        <p:spPr>
          <a:xfrm>
            <a:off x="560193" y="278677"/>
            <a:ext cx="2643672" cy="230832"/>
          </a:xfrm>
          <a:prstGeom prst="rect">
            <a:avLst/>
          </a:prstGeom>
          <a:noFill/>
        </p:spPr>
        <p:txBody>
          <a:bodyPr wrap="square" rtlCol="0">
            <a:spAutoFit/>
          </a:bodyPr>
          <a:lstStyle/>
          <a:p>
            <a:r>
              <a:rPr lang="en-GB" sz="900" spc="20" dirty="0">
                <a:solidFill>
                  <a:schemeClr val="bg1"/>
                </a:solidFill>
                <a:latin typeface="Degular Display" pitchFamily="82" charset="77"/>
              </a:rPr>
              <a:t>Starburst</a:t>
            </a:r>
            <a:r>
              <a:rPr lang="en-GB" sz="900" b="1" spc="20" dirty="0">
                <a:solidFill>
                  <a:schemeClr val="bg1"/>
                </a:solidFill>
                <a:latin typeface="Degular Display" pitchFamily="82" charset="77"/>
              </a:rPr>
              <a:t> </a:t>
            </a:r>
            <a:r>
              <a:rPr lang="en-GB" sz="900" b="1" spc="20" dirty="0">
                <a:solidFill>
                  <a:schemeClr val="bg1"/>
                </a:solidFill>
                <a:latin typeface="Degular Display Semibold" pitchFamily="82" charset="77"/>
              </a:rPr>
              <a:t>Asia Ventures</a:t>
            </a:r>
            <a:endParaRPr lang="x-none" sz="900" b="1" spc="20" dirty="0">
              <a:solidFill>
                <a:schemeClr val="bg1"/>
              </a:solidFill>
              <a:latin typeface="Degular Display Semibold" pitchFamily="82" charset="77"/>
            </a:endParaRPr>
          </a:p>
        </p:txBody>
      </p:sp>
      <p:sp>
        <p:nvSpPr>
          <p:cNvPr id="3" name="TextBox 2">
            <a:extLst>
              <a:ext uri="{FF2B5EF4-FFF2-40B4-BE49-F238E27FC236}">
                <a16:creationId xmlns:a16="http://schemas.microsoft.com/office/drawing/2014/main" id="{D6687720-21B8-AF41-968B-BA87AC311948}"/>
              </a:ext>
            </a:extLst>
          </p:cNvPr>
          <p:cNvSpPr txBox="1"/>
          <p:nvPr userDrawn="1"/>
        </p:nvSpPr>
        <p:spPr>
          <a:xfrm>
            <a:off x="8988137" y="278677"/>
            <a:ext cx="2643672" cy="230832"/>
          </a:xfrm>
          <a:prstGeom prst="rect">
            <a:avLst/>
          </a:prstGeom>
          <a:noFill/>
        </p:spPr>
        <p:txBody>
          <a:bodyPr wrap="square" rtlCol="0">
            <a:spAutoFit/>
          </a:bodyPr>
          <a:lstStyle/>
          <a:p>
            <a:pPr algn="r"/>
            <a:r>
              <a:rPr lang="x-none" sz="900" b="1" spc="20" dirty="0">
                <a:solidFill>
                  <a:schemeClr val="bg1"/>
                </a:solidFill>
                <a:latin typeface="Degular Display Semibold" pitchFamily="82" charset="77"/>
              </a:rPr>
              <a:t>Year</a:t>
            </a:r>
            <a:r>
              <a:rPr lang="x-none" sz="900" spc="20" dirty="0">
                <a:solidFill>
                  <a:schemeClr val="bg1"/>
                </a:solidFill>
                <a:latin typeface="Degular Display" pitchFamily="82" charset="77"/>
              </a:rPr>
              <a:t> 2021</a:t>
            </a:r>
          </a:p>
        </p:txBody>
      </p:sp>
      <p:sp>
        <p:nvSpPr>
          <p:cNvPr id="4" name="TextBox 3">
            <a:extLst>
              <a:ext uri="{FF2B5EF4-FFF2-40B4-BE49-F238E27FC236}">
                <a16:creationId xmlns:a16="http://schemas.microsoft.com/office/drawing/2014/main" id="{4909ABBF-6DB4-C949-BF1E-0A2EAE86FB9D}"/>
              </a:ext>
            </a:extLst>
          </p:cNvPr>
          <p:cNvSpPr txBox="1"/>
          <p:nvPr userDrawn="1"/>
        </p:nvSpPr>
        <p:spPr>
          <a:xfrm>
            <a:off x="8988137" y="6292019"/>
            <a:ext cx="2643672" cy="230832"/>
          </a:xfrm>
          <a:prstGeom prst="rect">
            <a:avLst/>
          </a:prstGeom>
          <a:noFill/>
        </p:spPr>
        <p:txBody>
          <a:bodyPr wrap="square" rtlCol="0">
            <a:spAutoFit/>
          </a:bodyPr>
          <a:lstStyle/>
          <a:p>
            <a:pPr algn="r"/>
            <a:r>
              <a:rPr lang="en-GB" sz="900" b="1" spc="20" dirty="0">
                <a:solidFill>
                  <a:schemeClr val="bg1"/>
                </a:solidFill>
                <a:latin typeface="Degular Display Semibold" pitchFamily="82" charset="77"/>
              </a:rPr>
              <a:t>Starburst 2021 © </a:t>
            </a:r>
            <a:r>
              <a:rPr lang="en-GB" sz="900" spc="20" dirty="0">
                <a:solidFill>
                  <a:schemeClr val="bg1"/>
                </a:solidFill>
                <a:latin typeface="Degular Display" pitchFamily="82" charset="77"/>
              </a:rPr>
              <a:t>All rights reserved</a:t>
            </a:r>
            <a:endParaRPr lang="x-none" sz="900" spc="20" dirty="0">
              <a:solidFill>
                <a:schemeClr val="bg1"/>
              </a:solidFill>
              <a:latin typeface="Degular Display" pitchFamily="82" charset="77"/>
            </a:endParaRPr>
          </a:p>
        </p:txBody>
      </p:sp>
      <p:pic>
        <p:nvPicPr>
          <p:cNvPr id="5" name="Graphic 4">
            <a:extLst>
              <a:ext uri="{FF2B5EF4-FFF2-40B4-BE49-F238E27FC236}">
                <a16:creationId xmlns:a16="http://schemas.microsoft.com/office/drawing/2014/main" id="{40D49619-D88A-9B4D-BE70-5913AEEFB495}"/>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33046" y="6323592"/>
            <a:ext cx="208505" cy="183384"/>
          </a:xfrm>
          <a:prstGeom prst="rect">
            <a:avLst/>
          </a:prstGeom>
        </p:spPr>
      </p:pic>
    </p:spTree>
    <p:extLst>
      <p:ext uri="{BB962C8B-B14F-4D97-AF65-F5344CB8AC3E}">
        <p14:creationId xmlns:p14="http://schemas.microsoft.com/office/powerpoint/2010/main" val="2564896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isposition personnalisée">
  <p:cSld name="Disposition personnalisée">
    <p:spTree>
      <p:nvGrpSpPr>
        <p:cNvPr id="1" name="Shape 48"/>
        <p:cNvGrpSpPr/>
        <p:nvPr/>
      </p:nvGrpSpPr>
      <p:grpSpPr>
        <a:xfrm>
          <a:off x="0" y="0"/>
          <a:ext cx="0" cy="0"/>
          <a:chOff x="0" y="0"/>
          <a:chExt cx="0" cy="0"/>
        </a:xfrm>
      </p:grpSpPr>
      <p:pic>
        <p:nvPicPr>
          <p:cNvPr id="49" name="Google Shape;49;p29"/>
          <p:cNvPicPr preferRelativeResize="0"/>
          <p:nvPr/>
        </p:nvPicPr>
        <p:blipFill rotWithShape="1">
          <a:blip r:embed="rId2">
            <a:alphaModFix/>
          </a:blip>
          <a:srcRect/>
          <a:stretch/>
        </p:blipFill>
        <p:spPr>
          <a:xfrm>
            <a:off x="835517" y="1099093"/>
            <a:ext cx="11210671" cy="6601204"/>
          </a:xfrm>
          <a:prstGeom prst="rect">
            <a:avLst/>
          </a:prstGeom>
          <a:noFill/>
          <a:ln>
            <a:noFill/>
          </a:ln>
        </p:spPr>
      </p:pic>
    </p:spTree>
    <p:extLst>
      <p:ext uri="{BB962C8B-B14F-4D97-AF65-F5344CB8AC3E}">
        <p14:creationId xmlns:p14="http://schemas.microsoft.com/office/powerpoint/2010/main" val="847129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57944E-E672-474E-930E-14B18930A8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x-none"/>
          </a:p>
        </p:txBody>
      </p:sp>
      <p:sp>
        <p:nvSpPr>
          <p:cNvPr id="3" name="Text Placeholder 2">
            <a:extLst>
              <a:ext uri="{FF2B5EF4-FFF2-40B4-BE49-F238E27FC236}">
                <a16:creationId xmlns:a16="http://schemas.microsoft.com/office/drawing/2014/main" id="{A43E5F68-A65A-364D-8910-9A2127B0AE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id="{5D378FAF-EFA9-AD4A-933A-E8BD53CFB5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x-none"/>
          </a:p>
        </p:txBody>
      </p:sp>
      <p:sp>
        <p:nvSpPr>
          <p:cNvPr id="5" name="Footer Placeholder 4">
            <a:extLst>
              <a:ext uri="{FF2B5EF4-FFF2-40B4-BE49-F238E27FC236}">
                <a16:creationId xmlns:a16="http://schemas.microsoft.com/office/drawing/2014/main" id="{7A4E1EB8-76FA-F746-A28F-C9AB852C95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id="{D07EAB14-96CD-3F4F-A3FC-CB7F656709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E7398-F9FC-264B-B58F-583F763DCE0F}" type="slidenum">
              <a:rPr lang="x-none" smtClean="0"/>
              <a:t>‹#›</a:t>
            </a:fld>
            <a:endParaRPr lang="x-none"/>
          </a:p>
        </p:txBody>
      </p:sp>
    </p:spTree>
    <p:extLst>
      <p:ext uri="{BB962C8B-B14F-4D97-AF65-F5344CB8AC3E}">
        <p14:creationId xmlns:p14="http://schemas.microsoft.com/office/powerpoint/2010/main" val="779174713"/>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62" r:id="rId3"/>
    <p:sldLayoutId id="2147483664" r:id="rId4"/>
    <p:sldLayoutId id="2147483665"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mailto:asia@starburst.aero"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13" Type="http://schemas.openxmlformats.org/officeDocument/2006/relationships/image" Target="../media/image25.png"/><Relationship Id="rId18" Type="http://schemas.openxmlformats.org/officeDocument/2006/relationships/image" Target="../media/image30.png"/><Relationship Id="rId26" Type="http://schemas.openxmlformats.org/officeDocument/2006/relationships/image" Target="../media/image38.png"/><Relationship Id="rId39" Type="http://schemas.openxmlformats.org/officeDocument/2006/relationships/image" Target="../media/image51.png"/><Relationship Id="rId21" Type="http://schemas.openxmlformats.org/officeDocument/2006/relationships/image" Target="../media/image33.png"/><Relationship Id="rId34" Type="http://schemas.openxmlformats.org/officeDocument/2006/relationships/image" Target="../media/image46.png"/><Relationship Id="rId42" Type="http://schemas.openxmlformats.org/officeDocument/2006/relationships/image" Target="../media/image54.gif"/><Relationship Id="rId47" Type="http://schemas.openxmlformats.org/officeDocument/2006/relationships/image" Target="../media/image59.png"/><Relationship Id="rId7" Type="http://schemas.openxmlformats.org/officeDocument/2006/relationships/image" Target="../media/image19.png"/><Relationship Id="rId2" Type="http://schemas.openxmlformats.org/officeDocument/2006/relationships/notesSlide" Target="../notesSlides/notesSlide4.xml"/><Relationship Id="rId16" Type="http://schemas.openxmlformats.org/officeDocument/2006/relationships/image" Target="../media/image28.png"/><Relationship Id="rId29" Type="http://schemas.openxmlformats.org/officeDocument/2006/relationships/image" Target="../media/image41.png"/><Relationship Id="rId1" Type="http://schemas.openxmlformats.org/officeDocument/2006/relationships/slideLayout" Target="../slideLayouts/slideLayout5.xml"/><Relationship Id="rId6" Type="http://schemas.openxmlformats.org/officeDocument/2006/relationships/image" Target="../media/image18.png"/><Relationship Id="rId11" Type="http://schemas.openxmlformats.org/officeDocument/2006/relationships/image" Target="../media/image23.png"/><Relationship Id="rId24" Type="http://schemas.openxmlformats.org/officeDocument/2006/relationships/image" Target="../media/image36.png"/><Relationship Id="rId32" Type="http://schemas.openxmlformats.org/officeDocument/2006/relationships/image" Target="../media/image44.png"/><Relationship Id="rId37" Type="http://schemas.openxmlformats.org/officeDocument/2006/relationships/image" Target="../media/image49.png"/><Relationship Id="rId40" Type="http://schemas.openxmlformats.org/officeDocument/2006/relationships/image" Target="../media/image52.png"/><Relationship Id="rId45" Type="http://schemas.openxmlformats.org/officeDocument/2006/relationships/image" Target="../media/image57.png"/><Relationship Id="rId5" Type="http://schemas.openxmlformats.org/officeDocument/2006/relationships/image" Target="../media/image17.png"/><Relationship Id="rId15" Type="http://schemas.openxmlformats.org/officeDocument/2006/relationships/image" Target="../media/image27.png"/><Relationship Id="rId23" Type="http://schemas.openxmlformats.org/officeDocument/2006/relationships/image" Target="../media/image35.png"/><Relationship Id="rId28" Type="http://schemas.openxmlformats.org/officeDocument/2006/relationships/image" Target="../media/image40.jpg"/><Relationship Id="rId36" Type="http://schemas.openxmlformats.org/officeDocument/2006/relationships/image" Target="../media/image48.png"/><Relationship Id="rId10" Type="http://schemas.openxmlformats.org/officeDocument/2006/relationships/image" Target="../media/image22.png"/><Relationship Id="rId19" Type="http://schemas.openxmlformats.org/officeDocument/2006/relationships/image" Target="../media/image31.png"/><Relationship Id="rId31" Type="http://schemas.openxmlformats.org/officeDocument/2006/relationships/image" Target="../media/image43.png"/><Relationship Id="rId44" Type="http://schemas.openxmlformats.org/officeDocument/2006/relationships/image" Target="../media/image56.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 Id="rId22" Type="http://schemas.openxmlformats.org/officeDocument/2006/relationships/image" Target="../media/image34.png"/><Relationship Id="rId27" Type="http://schemas.openxmlformats.org/officeDocument/2006/relationships/image" Target="../media/image39.png"/><Relationship Id="rId30" Type="http://schemas.openxmlformats.org/officeDocument/2006/relationships/image" Target="../media/image42.png"/><Relationship Id="rId35" Type="http://schemas.openxmlformats.org/officeDocument/2006/relationships/image" Target="../media/image47.png"/><Relationship Id="rId43" Type="http://schemas.openxmlformats.org/officeDocument/2006/relationships/image" Target="../media/image55.png"/><Relationship Id="rId8" Type="http://schemas.openxmlformats.org/officeDocument/2006/relationships/image" Target="../media/image20.png"/><Relationship Id="rId3" Type="http://schemas.openxmlformats.org/officeDocument/2006/relationships/image" Target="../media/image4.png"/><Relationship Id="rId12" Type="http://schemas.openxmlformats.org/officeDocument/2006/relationships/image" Target="../media/image24.png"/><Relationship Id="rId17" Type="http://schemas.openxmlformats.org/officeDocument/2006/relationships/image" Target="../media/image29.png"/><Relationship Id="rId25" Type="http://schemas.openxmlformats.org/officeDocument/2006/relationships/image" Target="../media/image37.png"/><Relationship Id="rId33" Type="http://schemas.openxmlformats.org/officeDocument/2006/relationships/image" Target="../media/image45.png"/><Relationship Id="rId38" Type="http://schemas.openxmlformats.org/officeDocument/2006/relationships/image" Target="../media/image50.png"/><Relationship Id="rId46" Type="http://schemas.openxmlformats.org/officeDocument/2006/relationships/image" Target="../media/image58.png"/><Relationship Id="rId20" Type="http://schemas.openxmlformats.org/officeDocument/2006/relationships/image" Target="../media/image32.png"/><Relationship Id="rId41"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lanet in space&#10;&#10;Description automatically generated with low confidence">
            <a:extLst>
              <a:ext uri="{FF2B5EF4-FFF2-40B4-BE49-F238E27FC236}">
                <a16:creationId xmlns:a16="http://schemas.microsoft.com/office/drawing/2014/main" id="{B0C71201-A93D-0DA4-F142-8F004F4AEF5B}"/>
              </a:ext>
            </a:extLst>
          </p:cNvPr>
          <p:cNvPicPr>
            <a:picLocks noChangeAspect="1"/>
          </p:cNvPicPr>
          <p:nvPr/>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47D927A-FB61-A344-BE33-18674D1B82C3}"/>
              </a:ext>
            </a:extLst>
          </p:cNvPr>
          <p:cNvSpPr txBox="1"/>
          <p:nvPr/>
        </p:nvSpPr>
        <p:spPr>
          <a:xfrm>
            <a:off x="520580" y="2919533"/>
            <a:ext cx="8245877" cy="707951"/>
          </a:xfrm>
          <a:prstGeom prst="rect">
            <a:avLst/>
          </a:prstGeom>
          <a:noFill/>
        </p:spPr>
        <p:txBody>
          <a:bodyPr wrap="square" rtlCol="0" anchor="ctr">
            <a:spAutoFit/>
          </a:bodyPr>
          <a:lstStyle/>
          <a:p>
            <a:pPr>
              <a:lnSpc>
                <a:spcPts val="4500"/>
              </a:lnSpc>
            </a:pPr>
            <a:r>
              <a:rPr lang="en-GB" sz="5400" b="1" spc="-20" dirty="0">
                <a:solidFill>
                  <a:srgbClr val="F1F1F1"/>
                </a:solidFill>
                <a:latin typeface="Degular Display" pitchFamily="82" charset="77"/>
              </a:rPr>
              <a:t>What’s Next</a:t>
            </a:r>
            <a:endParaRPr lang="x-none" sz="5400" b="1" spc="-20" dirty="0">
              <a:solidFill>
                <a:srgbClr val="F1F1F1"/>
              </a:solidFill>
              <a:latin typeface="Degular Display" pitchFamily="82" charset="77"/>
            </a:endParaRPr>
          </a:p>
        </p:txBody>
      </p:sp>
      <p:sp>
        <p:nvSpPr>
          <p:cNvPr id="20" name="TextBox 19">
            <a:extLst>
              <a:ext uri="{FF2B5EF4-FFF2-40B4-BE49-F238E27FC236}">
                <a16:creationId xmlns:a16="http://schemas.microsoft.com/office/drawing/2014/main" id="{870FD2BA-0EEE-6D41-BDCD-756FDC82FDA4}"/>
              </a:ext>
            </a:extLst>
          </p:cNvPr>
          <p:cNvSpPr txBox="1"/>
          <p:nvPr/>
        </p:nvSpPr>
        <p:spPr>
          <a:xfrm>
            <a:off x="633046" y="3837139"/>
            <a:ext cx="5513497" cy="1569660"/>
          </a:xfrm>
          <a:prstGeom prst="rect">
            <a:avLst/>
          </a:prstGeom>
          <a:noFill/>
        </p:spPr>
        <p:txBody>
          <a:bodyPr wrap="none" rtlCol="0">
            <a:spAutoFit/>
          </a:bodyPr>
          <a:lstStyle/>
          <a:p>
            <a:r>
              <a:rPr lang="en-GB" sz="3200" spc="20" dirty="0">
                <a:solidFill>
                  <a:srgbClr val="F1F1F1"/>
                </a:solidFill>
                <a:latin typeface="Degular Display" pitchFamily="82" charset="77"/>
              </a:rPr>
              <a:t>IMDEX Innovation Challenge at </a:t>
            </a:r>
          </a:p>
          <a:p>
            <a:r>
              <a:rPr lang="en-GB" sz="3200" spc="20" dirty="0">
                <a:solidFill>
                  <a:srgbClr val="F1F1F1"/>
                </a:solidFill>
                <a:latin typeface="Degular Display" pitchFamily="82" charset="77"/>
              </a:rPr>
              <a:t>IMDEX Asia 2023</a:t>
            </a:r>
          </a:p>
          <a:p>
            <a:r>
              <a:rPr lang="en-GB" sz="3200" spc="20" dirty="0">
                <a:solidFill>
                  <a:srgbClr val="F1F1F1"/>
                </a:solidFill>
                <a:latin typeface="Degular Display" pitchFamily="82" charset="77"/>
              </a:rPr>
              <a:t>3 – 5 May 2023</a:t>
            </a:r>
            <a:endParaRPr lang="x-none" sz="3200" spc="20" dirty="0">
              <a:solidFill>
                <a:srgbClr val="F1F1F1"/>
              </a:solidFill>
              <a:latin typeface="Degular Display" pitchFamily="82" charset="77"/>
            </a:endParaRPr>
          </a:p>
        </p:txBody>
      </p:sp>
      <p:sp>
        <p:nvSpPr>
          <p:cNvPr id="21" name="TextBox 20">
            <a:extLst>
              <a:ext uri="{FF2B5EF4-FFF2-40B4-BE49-F238E27FC236}">
                <a16:creationId xmlns:a16="http://schemas.microsoft.com/office/drawing/2014/main" id="{C4EDBEB2-0738-3545-B75A-F9ABD93D1A20}"/>
              </a:ext>
            </a:extLst>
          </p:cNvPr>
          <p:cNvSpPr txBox="1"/>
          <p:nvPr/>
        </p:nvSpPr>
        <p:spPr>
          <a:xfrm>
            <a:off x="8988137" y="278676"/>
            <a:ext cx="2643672" cy="230928"/>
          </a:xfrm>
          <a:prstGeom prst="rect">
            <a:avLst/>
          </a:prstGeom>
          <a:noFill/>
        </p:spPr>
        <p:txBody>
          <a:bodyPr wrap="square" rtlCol="0">
            <a:spAutoFit/>
          </a:bodyPr>
          <a:lstStyle/>
          <a:p>
            <a:pPr algn="r"/>
            <a:r>
              <a:rPr lang="x-none" sz="900" b="1" spc="20">
                <a:solidFill>
                  <a:schemeClr val="bg1"/>
                </a:solidFill>
                <a:latin typeface="Degular Display Semibold" pitchFamily="82" charset="77"/>
              </a:rPr>
              <a:t>Year</a:t>
            </a:r>
            <a:r>
              <a:rPr lang="x-none" sz="900" spc="20">
                <a:solidFill>
                  <a:schemeClr val="bg1"/>
                </a:solidFill>
                <a:latin typeface="Degular Display" pitchFamily="82" charset="77"/>
              </a:rPr>
              <a:t> 202</a:t>
            </a:r>
            <a:r>
              <a:rPr lang="en-US" sz="900" spc="20" dirty="0">
                <a:solidFill>
                  <a:schemeClr val="bg1"/>
                </a:solidFill>
                <a:latin typeface="Degular Display" pitchFamily="82" charset="77"/>
              </a:rPr>
              <a:t>3</a:t>
            </a:r>
            <a:endParaRPr lang="x-none" sz="900" spc="20" dirty="0">
              <a:solidFill>
                <a:schemeClr val="bg1"/>
              </a:solidFill>
              <a:latin typeface="Degular Display" pitchFamily="82" charset="77"/>
            </a:endParaRPr>
          </a:p>
        </p:txBody>
      </p:sp>
      <p:sp>
        <p:nvSpPr>
          <p:cNvPr id="33" name="TextBox 32">
            <a:extLst>
              <a:ext uri="{FF2B5EF4-FFF2-40B4-BE49-F238E27FC236}">
                <a16:creationId xmlns:a16="http://schemas.microsoft.com/office/drawing/2014/main" id="{377E4D3D-3B3B-8B40-A517-0BD27E0D052C}"/>
              </a:ext>
            </a:extLst>
          </p:cNvPr>
          <p:cNvSpPr txBox="1"/>
          <p:nvPr/>
        </p:nvSpPr>
        <p:spPr>
          <a:xfrm>
            <a:off x="13586791" y="2305878"/>
            <a:ext cx="184731" cy="369332"/>
          </a:xfrm>
          <a:prstGeom prst="rect">
            <a:avLst/>
          </a:prstGeom>
          <a:noFill/>
        </p:spPr>
        <p:txBody>
          <a:bodyPr wrap="none" rtlCol="0">
            <a:spAutoFit/>
          </a:bodyPr>
          <a:lstStyle/>
          <a:p>
            <a:endParaRPr lang="x-none" dirty="0"/>
          </a:p>
        </p:txBody>
      </p:sp>
      <p:pic>
        <p:nvPicPr>
          <p:cNvPr id="3" name="Picture 2">
            <a:extLst>
              <a:ext uri="{FF2B5EF4-FFF2-40B4-BE49-F238E27FC236}">
                <a16:creationId xmlns:a16="http://schemas.microsoft.com/office/drawing/2014/main" id="{ED93CBB1-5A57-AD61-43E1-1CBBA31A1725}"/>
              </a:ext>
            </a:extLst>
          </p:cNvPr>
          <p:cNvPicPr>
            <a:picLocks noChangeAspect="1"/>
          </p:cNvPicPr>
          <p:nvPr/>
        </p:nvPicPr>
        <p:blipFill>
          <a:blip r:embed="rId4"/>
          <a:stretch>
            <a:fillRect/>
          </a:stretch>
        </p:blipFill>
        <p:spPr>
          <a:xfrm>
            <a:off x="9720071" y="185724"/>
            <a:ext cx="1911738" cy="1911738"/>
          </a:xfrm>
          <a:prstGeom prst="rect">
            <a:avLst/>
          </a:prstGeom>
        </p:spPr>
      </p:pic>
      <p:pic>
        <p:nvPicPr>
          <p:cNvPr id="5" name="Graphic 4">
            <a:extLst>
              <a:ext uri="{FF2B5EF4-FFF2-40B4-BE49-F238E27FC236}">
                <a16:creationId xmlns:a16="http://schemas.microsoft.com/office/drawing/2014/main" id="{B2AFE892-4AD6-150A-14E2-13FD4B84751C}"/>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33046" y="6323592"/>
            <a:ext cx="208505" cy="183384"/>
          </a:xfrm>
          <a:prstGeom prst="rect">
            <a:avLst/>
          </a:prstGeom>
        </p:spPr>
      </p:pic>
      <p:pic>
        <p:nvPicPr>
          <p:cNvPr id="7" name="Picture 6" descr="Logo&#10;&#10;Description automatically generated">
            <a:extLst>
              <a:ext uri="{FF2B5EF4-FFF2-40B4-BE49-F238E27FC236}">
                <a16:creationId xmlns:a16="http://schemas.microsoft.com/office/drawing/2014/main" id="{4078F658-52A5-2ACC-3475-9340C0122C81}"/>
              </a:ext>
            </a:extLst>
          </p:cNvPr>
          <p:cNvPicPr>
            <a:picLocks noChangeAspect="1"/>
          </p:cNvPicPr>
          <p:nvPr/>
        </p:nvPicPr>
        <p:blipFill>
          <a:blip r:embed="rId7"/>
          <a:stretch>
            <a:fillRect/>
          </a:stretch>
        </p:blipFill>
        <p:spPr>
          <a:xfrm>
            <a:off x="352541" y="933098"/>
            <a:ext cx="2228289" cy="416990"/>
          </a:xfrm>
          <a:prstGeom prst="rect">
            <a:avLst/>
          </a:prstGeom>
        </p:spPr>
      </p:pic>
    </p:spTree>
    <p:extLst>
      <p:ext uri="{BB962C8B-B14F-4D97-AF65-F5344CB8AC3E}">
        <p14:creationId xmlns:p14="http://schemas.microsoft.com/office/powerpoint/2010/main" val="622666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2</a:t>
            </a:fld>
            <a:endParaRPr lang="x-none"/>
          </a:p>
        </p:txBody>
      </p:sp>
      <p:sp>
        <p:nvSpPr>
          <p:cNvPr id="4" name="TextBox 3">
            <a:extLst>
              <a:ext uri="{FF2B5EF4-FFF2-40B4-BE49-F238E27FC236}">
                <a16:creationId xmlns:a16="http://schemas.microsoft.com/office/drawing/2014/main" id="{E0FF55BC-7523-0CCE-8333-7100BA6DFB52}"/>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pic>
        <p:nvPicPr>
          <p:cNvPr id="12" name="Picture 11">
            <a:extLst>
              <a:ext uri="{FF2B5EF4-FFF2-40B4-BE49-F238E27FC236}">
                <a16:creationId xmlns:a16="http://schemas.microsoft.com/office/drawing/2014/main" id="{390E6D93-AC70-9345-B766-E98F0103E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0218" y="1526281"/>
            <a:ext cx="2549488" cy="1522468"/>
          </a:xfrm>
          <a:prstGeom prst="rect">
            <a:avLst/>
          </a:prstGeom>
        </p:spPr>
      </p:pic>
      <p:sp>
        <p:nvSpPr>
          <p:cNvPr id="13" name="Content Placeholder 4">
            <a:extLst>
              <a:ext uri="{FF2B5EF4-FFF2-40B4-BE49-F238E27FC236}">
                <a16:creationId xmlns:a16="http://schemas.microsoft.com/office/drawing/2014/main" id="{DD4501B4-27EC-237D-1960-8E1DC395BBE1}"/>
              </a:ext>
            </a:extLst>
          </p:cNvPr>
          <p:cNvSpPr txBox="1">
            <a:spLocks/>
          </p:cNvSpPr>
          <p:nvPr/>
        </p:nvSpPr>
        <p:spPr>
          <a:xfrm>
            <a:off x="1198491" y="2091587"/>
            <a:ext cx="5852284" cy="3487551"/>
          </a:xfrm>
          <a:prstGeom prst="rect">
            <a:avLst/>
          </a:prstGeom>
        </p:spPr>
        <p:txBody>
          <a:bodyPr>
            <a:normAutofit/>
          </a:bodyPr>
          <a:lstStyle>
            <a:lvl1pPr marL="342900" indent="-342900" algn="l" defTabSz="457200" rtl="0" eaLnBrk="0" fontAlgn="base" hangingPunct="0">
              <a:spcBef>
                <a:spcPct val="20000"/>
              </a:spcBef>
              <a:spcAft>
                <a:spcPct val="0"/>
              </a:spcAft>
              <a:buFont typeface="Arial" charset="0"/>
              <a:defRPr sz="2000" kern="1200">
                <a:solidFill>
                  <a:schemeClr val="tx2"/>
                </a:solidFill>
                <a:latin typeface="+mn-lt"/>
                <a:ea typeface="+mn-ea"/>
                <a:cs typeface="+mn-cs"/>
              </a:defRPr>
            </a:lvl1pPr>
            <a:lvl2pPr marL="355600"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2pPr>
            <a:lvl3pPr marL="719138" indent="-182563"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3pPr>
            <a:lvl4pPr marL="1074738"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4pPr>
            <a:lvl5pPr marL="1611313"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The 13</a:t>
            </a:r>
            <a:r>
              <a:rPr lang="en-SG" baseline="30000" dirty="0">
                <a:solidFill>
                  <a:schemeClr val="tx1">
                    <a:lumMod val="75000"/>
                    <a:lumOff val="25000"/>
                  </a:schemeClr>
                </a:solidFill>
                <a:cs typeface="Segoe UI Semilight" panose="020B0402040204020203" pitchFamily="34" charset="0"/>
              </a:rPr>
              <a:t>th</a:t>
            </a:r>
            <a:r>
              <a:rPr lang="en-SG" dirty="0">
                <a:solidFill>
                  <a:schemeClr val="tx1">
                    <a:lumMod val="75000"/>
                    <a:lumOff val="25000"/>
                  </a:schemeClr>
                </a:solidFill>
                <a:cs typeface="Segoe UI Semilight" panose="020B0402040204020203" pitchFamily="34" charset="0"/>
              </a:rPr>
              <a:t> edition of IMDEX Asia will be held on 3 – 5 May 2023 at Changi Exhibition Centre in Singapore. IMDEX Asia 2023 will be held in conjunction with RCA-UMSA.</a:t>
            </a:r>
          </a:p>
          <a:p>
            <a:pPr marL="0" indent="0">
              <a:spcBef>
                <a:spcPts val="600"/>
              </a:spcBef>
              <a:spcAft>
                <a:spcPts val="600"/>
              </a:spcAft>
            </a:pPr>
            <a:endParaRPr lang="en-SG" dirty="0">
              <a:solidFill>
                <a:schemeClr val="tx1">
                  <a:lumMod val="75000"/>
                  <a:lumOff val="25000"/>
                </a:schemeClr>
              </a:solidFill>
              <a:cs typeface="Segoe UI Semilight" panose="020B0402040204020203" pitchFamily="34" charset="0"/>
            </a:endParaRPr>
          </a:p>
          <a:p>
            <a:pPr>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As the leading exhibition and conference on the Asia Pacific naval, maritime security and defence industries, IMDEX Asia offers unrivalled access to opportunities in the high-growth regional markets.</a:t>
            </a:r>
          </a:p>
        </p:txBody>
      </p:sp>
      <p:pic>
        <p:nvPicPr>
          <p:cNvPr id="14" name="Picture 13">
            <a:extLst>
              <a:ext uri="{FF2B5EF4-FFF2-40B4-BE49-F238E27FC236}">
                <a16:creationId xmlns:a16="http://schemas.microsoft.com/office/drawing/2014/main" id="{20C88734-4B4D-756B-34E4-46D28270CAD7}"/>
              </a:ext>
            </a:extLst>
          </p:cNvPr>
          <p:cNvPicPr>
            <a:picLocks noChangeAspect="1"/>
          </p:cNvPicPr>
          <p:nvPr/>
        </p:nvPicPr>
        <p:blipFill>
          <a:blip r:embed="rId3"/>
          <a:stretch>
            <a:fillRect/>
          </a:stretch>
        </p:blipFill>
        <p:spPr>
          <a:xfrm>
            <a:off x="9425918" y="4991761"/>
            <a:ext cx="1522469" cy="1522469"/>
          </a:xfrm>
          <a:prstGeom prst="rect">
            <a:avLst/>
          </a:prstGeom>
        </p:spPr>
      </p:pic>
      <p:sp>
        <p:nvSpPr>
          <p:cNvPr id="5" name="Google Shape;156;p2">
            <a:extLst>
              <a:ext uri="{FF2B5EF4-FFF2-40B4-BE49-F238E27FC236}">
                <a16:creationId xmlns:a16="http://schemas.microsoft.com/office/drawing/2014/main" id="{EE589440-D4E6-DF82-5CC6-8CD94AD440EE}"/>
              </a:ext>
            </a:extLst>
          </p:cNvPr>
          <p:cNvSpPr txBox="1">
            <a:spLocks/>
          </p:cNvSpPr>
          <p:nvPr/>
        </p:nvSpPr>
        <p:spPr>
          <a:xfrm>
            <a:off x="735166" y="555030"/>
            <a:ext cx="10711517" cy="971251"/>
          </a:xfrm>
          <a:prstGeom prst="rect">
            <a:avLst/>
          </a:prstGeom>
          <a:noFill/>
          <a:ln>
            <a:noFill/>
          </a:ln>
        </p:spPr>
        <p:txBody>
          <a:bodyPr spcFirstLastPara="1" wrap="square" lIns="91425" tIns="45700" rIns="91425" bIns="45700"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1666"/>
              </a:lnSpc>
              <a:spcBef>
                <a:spcPts val="0"/>
              </a:spcBef>
              <a:buSzPts val="2400"/>
              <a:buFont typeface="Arial" panose="020B0604020202020204" pitchFamily="34" charset="0"/>
              <a:buNone/>
            </a:pPr>
            <a:r>
              <a:rPr lang="en-US" b="1" dirty="0">
                <a:latin typeface="Degular Display" pitchFamily="82" charset="77"/>
              </a:rPr>
              <a:t>RCA-UMSA 2023 &amp; IMDEX Asia 2023</a:t>
            </a:r>
          </a:p>
          <a:p>
            <a:pPr marL="0" indent="0">
              <a:lnSpc>
                <a:spcPct val="101666"/>
              </a:lnSpc>
              <a:spcBef>
                <a:spcPts val="0"/>
              </a:spcBef>
              <a:buSzPts val="2400"/>
              <a:buFont typeface="Arial" panose="020B0604020202020204" pitchFamily="34" charset="0"/>
              <a:buNone/>
            </a:pPr>
            <a:r>
              <a:rPr lang="en-US" b="1" i="1" dirty="0">
                <a:latin typeface="Degular Display" pitchFamily="82" charset="77"/>
              </a:rPr>
              <a:t>Exhibitions &amp; Conferences</a:t>
            </a:r>
          </a:p>
        </p:txBody>
      </p:sp>
      <p:pic>
        <p:nvPicPr>
          <p:cNvPr id="7" name="Graphic 6">
            <a:extLst>
              <a:ext uri="{FF2B5EF4-FFF2-40B4-BE49-F238E27FC236}">
                <a16:creationId xmlns:a16="http://schemas.microsoft.com/office/drawing/2014/main" id="{E6EAF4B2-6A5E-CB1C-C059-64F92BF507A5}"/>
              </a:ext>
            </a:extLst>
          </p:cNvPr>
          <p:cNvPicPr>
            <a:picLocks noChangeAspect="1"/>
          </p:cNvPicPr>
          <p:nvPr/>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1490701" y="397295"/>
            <a:ext cx="208505" cy="183384"/>
          </a:xfrm>
          <a:prstGeom prst="rect">
            <a:avLst/>
          </a:prstGeom>
        </p:spPr>
      </p:pic>
      <p:sp>
        <p:nvSpPr>
          <p:cNvPr id="6" name="TextBox 5">
            <a:extLst>
              <a:ext uri="{FF2B5EF4-FFF2-40B4-BE49-F238E27FC236}">
                <a16:creationId xmlns:a16="http://schemas.microsoft.com/office/drawing/2014/main" id="{F804EDA1-6D31-B02B-B5C4-D68360F6CBF2}"/>
              </a:ext>
            </a:extLst>
          </p:cNvPr>
          <p:cNvSpPr txBox="1"/>
          <p:nvPr/>
        </p:nvSpPr>
        <p:spPr>
          <a:xfrm>
            <a:off x="0" y="6490547"/>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spTree>
    <p:extLst>
      <p:ext uri="{BB962C8B-B14F-4D97-AF65-F5344CB8AC3E}">
        <p14:creationId xmlns:p14="http://schemas.microsoft.com/office/powerpoint/2010/main" val="2474204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3</a:t>
            </a:fld>
            <a:endParaRPr lang="x-none"/>
          </a:p>
        </p:txBody>
      </p:sp>
      <p:sp>
        <p:nvSpPr>
          <p:cNvPr id="5" name="Google Shape;156;p2">
            <a:extLst>
              <a:ext uri="{FF2B5EF4-FFF2-40B4-BE49-F238E27FC236}">
                <a16:creationId xmlns:a16="http://schemas.microsoft.com/office/drawing/2014/main" id="{EE589440-D4E6-DF82-5CC6-8CD94AD440EE}"/>
              </a:ext>
            </a:extLst>
          </p:cNvPr>
          <p:cNvSpPr txBox="1">
            <a:spLocks/>
          </p:cNvSpPr>
          <p:nvPr/>
        </p:nvSpPr>
        <p:spPr>
          <a:xfrm>
            <a:off x="735166" y="555030"/>
            <a:ext cx="10711517" cy="531772"/>
          </a:xfrm>
          <a:prstGeom prst="rect">
            <a:avLst/>
          </a:prstGeom>
          <a:noFill/>
          <a:ln>
            <a:noFill/>
          </a:ln>
        </p:spPr>
        <p:txBody>
          <a:bodyPr spcFirstLastPara="1" wrap="square" lIns="91425" tIns="45700" rIns="91425" bIns="45700" anchor="t" anchorCtr="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1666"/>
              </a:lnSpc>
              <a:spcBef>
                <a:spcPts val="0"/>
              </a:spcBef>
              <a:buSzPts val="2400"/>
              <a:buFont typeface="Arial" panose="020B0604020202020204" pitchFamily="34" charset="0"/>
              <a:buNone/>
            </a:pPr>
            <a:r>
              <a:rPr lang="en-US" b="1" dirty="0">
                <a:latin typeface="Degular Display" pitchFamily="82" charset="77"/>
              </a:rPr>
              <a:t>IMDEX Asia 2023</a:t>
            </a:r>
          </a:p>
        </p:txBody>
      </p:sp>
      <p:sp>
        <p:nvSpPr>
          <p:cNvPr id="25" name="Content Placeholder 4">
            <a:extLst>
              <a:ext uri="{FF2B5EF4-FFF2-40B4-BE49-F238E27FC236}">
                <a16:creationId xmlns:a16="http://schemas.microsoft.com/office/drawing/2014/main" id="{133E96A2-6CC0-0AB9-75B4-94A340A739DB}"/>
              </a:ext>
            </a:extLst>
          </p:cNvPr>
          <p:cNvSpPr txBox="1">
            <a:spLocks/>
          </p:cNvSpPr>
          <p:nvPr/>
        </p:nvSpPr>
        <p:spPr>
          <a:xfrm>
            <a:off x="6811453" y="1918998"/>
            <a:ext cx="5552658" cy="4802477"/>
          </a:xfrm>
          <a:prstGeom prst="rect">
            <a:avLst/>
          </a:prstGeom>
        </p:spPr>
        <p:txBody>
          <a:bodyPr>
            <a:normAutofit/>
          </a:bodyPr>
          <a:lstStyle>
            <a:lvl1pPr marL="342900" indent="-342900" algn="l" defTabSz="457200" rtl="0" eaLnBrk="0" fontAlgn="base" hangingPunct="0">
              <a:spcBef>
                <a:spcPct val="20000"/>
              </a:spcBef>
              <a:spcAft>
                <a:spcPct val="0"/>
              </a:spcAft>
              <a:buFont typeface="Arial" charset="0"/>
              <a:defRPr sz="2000" kern="1200">
                <a:solidFill>
                  <a:schemeClr val="tx2"/>
                </a:solidFill>
                <a:latin typeface="+mn-lt"/>
                <a:ea typeface="+mn-ea"/>
                <a:cs typeface="+mn-cs"/>
              </a:defRPr>
            </a:lvl1pPr>
            <a:lvl2pPr marL="355600"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2pPr>
            <a:lvl3pPr marL="719138" indent="-182563"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3pPr>
            <a:lvl4pPr marL="1074738"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4pPr>
            <a:lvl5pPr marL="1611313"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IMDEX Asia 2023 areas of focus:</a:t>
            </a:r>
          </a:p>
          <a:p>
            <a:pPr marL="649287" lvl="1" indent="-285750">
              <a:spcBef>
                <a:spcPts val="600"/>
              </a:spcBef>
              <a:spcAft>
                <a:spcPts val="600"/>
              </a:spcAft>
              <a:buFont typeface="Wingdings" panose="05000000000000000000" pitchFamily="2" charset="2"/>
              <a:buChar char="§"/>
            </a:pPr>
            <a:r>
              <a:rPr lang="en-SG" dirty="0">
                <a:solidFill>
                  <a:schemeClr val="tx1">
                    <a:lumMod val="75000"/>
                    <a:lumOff val="25000"/>
                  </a:schemeClr>
                </a:solidFill>
                <a:cs typeface="Segoe UI Semilight" panose="020B0402040204020203" pitchFamily="34" charset="0"/>
              </a:rPr>
              <a:t>Naval Platforms and Systems</a:t>
            </a:r>
          </a:p>
          <a:p>
            <a:pPr marL="649287" lvl="1" indent="-285750">
              <a:spcBef>
                <a:spcPts val="600"/>
              </a:spcBef>
              <a:spcAft>
                <a:spcPts val="600"/>
              </a:spcAft>
              <a:buFont typeface="Wingdings" panose="05000000000000000000" pitchFamily="2" charset="2"/>
              <a:buChar char="§"/>
            </a:pPr>
            <a:r>
              <a:rPr lang="en-SG" dirty="0">
                <a:solidFill>
                  <a:schemeClr val="tx1">
                    <a:lumMod val="75000"/>
                    <a:lumOff val="25000"/>
                  </a:schemeClr>
                </a:solidFill>
                <a:cs typeface="Segoe UI Semilight" panose="020B0402040204020203" pitchFamily="34" charset="0"/>
              </a:rPr>
              <a:t>Maritime Security – Physical &amp; Cyber</a:t>
            </a:r>
          </a:p>
          <a:p>
            <a:pPr marL="649287" lvl="1" indent="-285750">
              <a:spcBef>
                <a:spcPts val="600"/>
              </a:spcBef>
              <a:spcAft>
                <a:spcPts val="600"/>
              </a:spcAft>
              <a:buFont typeface="Wingdings" panose="05000000000000000000" pitchFamily="2" charset="2"/>
              <a:buChar char="§"/>
            </a:pPr>
            <a:r>
              <a:rPr lang="en-SG" dirty="0">
                <a:solidFill>
                  <a:schemeClr val="tx1">
                    <a:lumMod val="75000"/>
                    <a:lumOff val="25000"/>
                  </a:schemeClr>
                </a:solidFill>
                <a:cs typeface="Segoe UI Semilight" panose="020B0402040204020203" pitchFamily="34" charset="0"/>
              </a:rPr>
              <a:t>Underwater Platforms and Systems</a:t>
            </a:r>
          </a:p>
          <a:p>
            <a:pPr marL="649287" lvl="1" indent="-285750">
              <a:spcBef>
                <a:spcPts val="600"/>
              </a:spcBef>
              <a:spcAft>
                <a:spcPts val="600"/>
              </a:spcAft>
              <a:buFont typeface="Wingdings" panose="05000000000000000000" pitchFamily="2" charset="2"/>
              <a:buChar char="§"/>
            </a:pPr>
            <a:r>
              <a:rPr lang="en-SG" dirty="0">
                <a:solidFill>
                  <a:schemeClr val="tx1">
                    <a:lumMod val="75000"/>
                    <a:lumOff val="25000"/>
                  </a:schemeClr>
                </a:solidFill>
                <a:cs typeface="Segoe UI Semilight" panose="020B0402040204020203" pitchFamily="34" charset="0"/>
              </a:rPr>
              <a:t>Training and Simulation</a:t>
            </a:r>
          </a:p>
          <a:p>
            <a:pPr marL="649287" lvl="1" indent="-285750">
              <a:spcBef>
                <a:spcPts val="600"/>
              </a:spcBef>
              <a:spcAft>
                <a:spcPts val="600"/>
              </a:spcAft>
              <a:buFont typeface="Wingdings" panose="05000000000000000000" pitchFamily="2" charset="2"/>
              <a:buChar char="§"/>
            </a:pPr>
            <a:r>
              <a:rPr lang="en-SG" dirty="0">
                <a:solidFill>
                  <a:schemeClr val="tx1">
                    <a:lumMod val="75000"/>
                    <a:lumOff val="25000"/>
                  </a:schemeClr>
                </a:solidFill>
                <a:cs typeface="Segoe UI Semilight" panose="020B0402040204020203" pitchFamily="34" charset="0"/>
              </a:rPr>
              <a:t>AI, Digitalisation &amp; IOT</a:t>
            </a:r>
          </a:p>
          <a:p>
            <a:pPr marL="649287" lvl="1" indent="-285750">
              <a:spcBef>
                <a:spcPts val="600"/>
              </a:spcBef>
              <a:spcAft>
                <a:spcPts val="600"/>
              </a:spcAft>
              <a:buFont typeface="Wingdings" panose="05000000000000000000" pitchFamily="2" charset="2"/>
              <a:buChar char="§"/>
            </a:pPr>
            <a:r>
              <a:rPr lang="en-SG" dirty="0">
                <a:solidFill>
                  <a:schemeClr val="tx1">
                    <a:lumMod val="75000"/>
                    <a:lumOff val="25000"/>
                  </a:schemeClr>
                </a:solidFill>
                <a:cs typeface="Segoe UI Semilight" panose="020B0402040204020203" pitchFamily="34" charset="0"/>
              </a:rPr>
              <a:t>Autonomous Systems</a:t>
            </a:r>
            <a:endParaRPr lang="en-SG" sz="2000" dirty="0">
              <a:solidFill>
                <a:schemeClr val="tx1">
                  <a:lumMod val="75000"/>
                  <a:lumOff val="25000"/>
                </a:schemeClr>
              </a:solidFill>
              <a:cs typeface="Segoe UI Semilight" panose="020B0402040204020203" pitchFamily="34" charset="0"/>
            </a:endParaRPr>
          </a:p>
        </p:txBody>
      </p:sp>
      <p:pic>
        <p:nvPicPr>
          <p:cNvPr id="26" name="Picture 25">
            <a:extLst>
              <a:ext uri="{FF2B5EF4-FFF2-40B4-BE49-F238E27FC236}">
                <a16:creationId xmlns:a16="http://schemas.microsoft.com/office/drawing/2014/main" id="{62A592B7-01A7-C944-4FC1-86740D47E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166" y="1769988"/>
            <a:ext cx="5661492" cy="3380852"/>
          </a:xfrm>
          <a:prstGeom prst="rect">
            <a:avLst/>
          </a:prstGeom>
        </p:spPr>
      </p:pic>
      <p:sp>
        <p:nvSpPr>
          <p:cNvPr id="29" name="TextBox 28">
            <a:extLst>
              <a:ext uri="{FF2B5EF4-FFF2-40B4-BE49-F238E27FC236}">
                <a16:creationId xmlns:a16="http://schemas.microsoft.com/office/drawing/2014/main" id="{317FA463-F1CD-C894-F88D-DB0328362CA8}"/>
              </a:ext>
            </a:extLst>
          </p:cNvPr>
          <p:cNvSpPr txBox="1"/>
          <p:nvPr/>
        </p:nvSpPr>
        <p:spPr>
          <a:xfrm>
            <a:off x="0" y="6490547"/>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pic>
        <p:nvPicPr>
          <p:cNvPr id="30" name="Graphic 29">
            <a:extLst>
              <a:ext uri="{FF2B5EF4-FFF2-40B4-BE49-F238E27FC236}">
                <a16:creationId xmlns:a16="http://schemas.microsoft.com/office/drawing/2014/main" id="{463E45CA-A537-EF97-6097-89926127E623}"/>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490701" y="397295"/>
            <a:ext cx="208505" cy="183384"/>
          </a:xfrm>
          <a:prstGeom prst="rect">
            <a:avLst/>
          </a:prstGeom>
        </p:spPr>
      </p:pic>
      <p:sp>
        <p:nvSpPr>
          <p:cNvPr id="3" name="TextBox 2">
            <a:extLst>
              <a:ext uri="{FF2B5EF4-FFF2-40B4-BE49-F238E27FC236}">
                <a16:creationId xmlns:a16="http://schemas.microsoft.com/office/drawing/2014/main" id="{DEDBB68D-3391-AA3B-0DF5-65CCD84A15B0}"/>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spTree>
    <p:extLst>
      <p:ext uri="{BB962C8B-B14F-4D97-AF65-F5344CB8AC3E}">
        <p14:creationId xmlns:p14="http://schemas.microsoft.com/office/powerpoint/2010/main" val="1379588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4</a:t>
            </a:fld>
            <a:endParaRPr lang="x-none"/>
          </a:p>
        </p:txBody>
      </p:sp>
      <p:sp>
        <p:nvSpPr>
          <p:cNvPr id="29" name="TextBox 28">
            <a:extLst>
              <a:ext uri="{FF2B5EF4-FFF2-40B4-BE49-F238E27FC236}">
                <a16:creationId xmlns:a16="http://schemas.microsoft.com/office/drawing/2014/main" id="{317FA463-F1CD-C894-F88D-DB0328362CA8}"/>
              </a:ext>
            </a:extLst>
          </p:cNvPr>
          <p:cNvSpPr txBox="1"/>
          <p:nvPr/>
        </p:nvSpPr>
        <p:spPr>
          <a:xfrm>
            <a:off x="0" y="6490547"/>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sp>
        <p:nvSpPr>
          <p:cNvPr id="3" name="Content Placeholder 4">
            <a:extLst>
              <a:ext uri="{FF2B5EF4-FFF2-40B4-BE49-F238E27FC236}">
                <a16:creationId xmlns:a16="http://schemas.microsoft.com/office/drawing/2014/main" id="{CE5D8D34-346F-22B5-D45D-1844A9A9896E}"/>
              </a:ext>
            </a:extLst>
          </p:cNvPr>
          <p:cNvSpPr txBox="1">
            <a:spLocks/>
          </p:cNvSpPr>
          <p:nvPr/>
        </p:nvSpPr>
        <p:spPr>
          <a:xfrm>
            <a:off x="882650" y="2459144"/>
            <a:ext cx="9999839" cy="3460332"/>
          </a:xfrm>
          <a:prstGeom prst="rect">
            <a:avLst/>
          </a:prstGeom>
        </p:spPr>
        <p:txBody>
          <a:bodyPr>
            <a:normAutofit lnSpcReduction="10000"/>
          </a:bodyPr>
          <a:lstStyle>
            <a:lvl1pPr marL="342900" indent="-342900" algn="l" defTabSz="457200" rtl="0" eaLnBrk="0" fontAlgn="base" hangingPunct="0">
              <a:spcBef>
                <a:spcPct val="20000"/>
              </a:spcBef>
              <a:spcAft>
                <a:spcPct val="0"/>
              </a:spcAft>
              <a:buFont typeface="Arial" charset="0"/>
              <a:defRPr sz="2000" kern="1200">
                <a:solidFill>
                  <a:schemeClr val="tx2"/>
                </a:solidFill>
                <a:latin typeface="+mn-lt"/>
                <a:ea typeface="+mn-ea"/>
                <a:cs typeface="+mn-cs"/>
              </a:defRPr>
            </a:lvl1pPr>
            <a:lvl2pPr marL="355600"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2pPr>
            <a:lvl3pPr marL="719138" indent="-182563"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3pPr>
            <a:lvl4pPr marL="1074738"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4pPr>
            <a:lvl5pPr marL="1611313" indent="-174625" algn="l" defTabSz="457200" rtl="0" eaLnBrk="0" fontAlgn="base" hangingPunct="0">
              <a:spcBef>
                <a:spcPct val="20000"/>
              </a:spcBef>
              <a:spcAft>
                <a:spcPct val="0"/>
              </a:spcAft>
              <a:buFont typeface="Arial" charset="0"/>
              <a:buChar char="•"/>
              <a:defRPr kern="1200">
                <a:solidFill>
                  <a:schemeClr val="tx2"/>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600"/>
              </a:spcBef>
              <a:spcAft>
                <a:spcPts val="600"/>
              </a:spcAft>
              <a:buFont typeface="Courier New" panose="02070309020205020404" pitchFamily="49" charset="0"/>
              <a:buChar char="o"/>
            </a:pPr>
            <a:r>
              <a:rPr lang="en-SG" b="1" i="1" dirty="0">
                <a:solidFill>
                  <a:schemeClr val="tx1">
                    <a:lumMod val="75000"/>
                    <a:lumOff val="25000"/>
                  </a:schemeClr>
                </a:solidFill>
                <a:cs typeface="Segoe UI Semilight" panose="020B0402040204020203" pitchFamily="34" charset="0"/>
              </a:rPr>
              <a:t>What’s Next </a:t>
            </a:r>
            <a:r>
              <a:rPr lang="en-SG" dirty="0">
                <a:solidFill>
                  <a:schemeClr val="tx1">
                    <a:lumMod val="75000"/>
                    <a:lumOff val="25000"/>
                  </a:schemeClr>
                </a:solidFill>
                <a:cs typeface="Segoe UI Semilight" panose="020B0402040204020203" pitchFamily="34" charset="0"/>
              </a:rPr>
              <a:t>is a unique platform for start-ups to showcase their products to potential customers, partners and investors at iconic events like the Singapore Airshow, Rotorcraft Asia, Unmanned Systems Asia and IMDEX Asia.</a:t>
            </a:r>
          </a:p>
          <a:p>
            <a:pPr marL="0" indent="0">
              <a:spcBef>
                <a:spcPts val="600"/>
              </a:spcBef>
              <a:spcAft>
                <a:spcPts val="600"/>
              </a:spcAft>
            </a:pPr>
            <a:endParaRPr lang="en-SG" dirty="0">
              <a:solidFill>
                <a:schemeClr val="tx1">
                  <a:lumMod val="75000"/>
                  <a:lumOff val="25000"/>
                </a:schemeClr>
              </a:solidFill>
              <a:cs typeface="Segoe UI Semilight" panose="020B0402040204020203" pitchFamily="34" charset="0"/>
            </a:endParaRPr>
          </a:p>
          <a:p>
            <a:pPr>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Access to potential buyers, partners and investors from around the world from top corporates and government agencies.</a:t>
            </a:r>
          </a:p>
          <a:p>
            <a:pPr marL="0" indent="0">
              <a:spcBef>
                <a:spcPts val="600"/>
              </a:spcBef>
              <a:spcAft>
                <a:spcPts val="600"/>
              </a:spcAft>
            </a:pPr>
            <a:endParaRPr lang="en-SG" dirty="0">
              <a:solidFill>
                <a:schemeClr val="tx1">
                  <a:lumMod val="75000"/>
                  <a:lumOff val="25000"/>
                </a:schemeClr>
              </a:solidFill>
              <a:cs typeface="Segoe UI Semilight" panose="020B0402040204020203" pitchFamily="34" charset="0"/>
            </a:endParaRPr>
          </a:p>
          <a:p>
            <a:pPr>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Offers exhibition kiosks, pitching sessions and B2B meetings, networking events/opportunities and technology seminars.</a:t>
            </a:r>
          </a:p>
          <a:p>
            <a:pPr>
              <a:spcBef>
                <a:spcPts val="600"/>
              </a:spcBef>
              <a:spcAft>
                <a:spcPts val="600"/>
              </a:spcAft>
              <a:buFont typeface="Courier New" panose="02070309020205020404" pitchFamily="49" charset="0"/>
              <a:buChar char="o"/>
            </a:pPr>
            <a:endParaRPr lang="en-SG" dirty="0">
              <a:solidFill>
                <a:schemeClr val="tx1">
                  <a:lumMod val="75000"/>
                  <a:lumOff val="25000"/>
                </a:schemeClr>
              </a:solidFill>
              <a:cs typeface="Segoe UI Semilight" panose="020B0402040204020203" pitchFamily="34" charset="0"/>
            </a:endParaRPr>
          </a:p>
        </p:txBody>
      </p:sp>
      <p:pic>
        <p:nvPicPr>
          <p:cNvPr id="6" name="Picture 5">
            <a:extLst>
              <a:ext uri="{FF2B5EF4-FFF2-40B4-BE49-F238E27FC236}">
                <a16:creationId xmlns:a16="http://schemas.microsoft.com/office/drawing/2014/main" id="{62AC4B32-DD3E-2557-BAF2-0F2F009395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2650" y="830851"/>
            <a:ext cx="3484484" cy="1057223"/>
          </a:xfrm>
          <a:prstGeom prst="rect">
            <a:avLst/>
          </a:prstGeom>
        </p:spPr>
      </p:pic>
      <p:pic>
        <p:nvPicPr>
          <p:cNvPr id="7" name="Graphic 6">
            <a:extLst>
              <a:ext uri="{FF2B5EF4-FFF2-40B4-BE49-F238E27FC236}">
                <a16:creationId xmlns:a16="http://schemas.microsoft.com/office/drawing/2014/main" id="{C47E9CAE-AA9C-C097-9276-C5789F8AFA3F}"/>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490701" y="397295"/>
            <a:ext cx="208505" cy="183384"/>
          </a:xfrm>
          <a:prstGeom prst="rect">
            <a:avLst/>
          </a:prstGeom>
        </p:spPr>
      </p:pic>
      <p:sp>
        <p:nvSpPr>
          <p:cNvPr id="5" name="TextBox 4">
            <a:extLst>
              <a:ext uri="{FF2B5EF4-FFF2-40B4-BE49-F238E27FC236}">
                <a16:creationId xmlns:a16="http://schemas.microsoft.com/office/drawing/2014/main" id="{1713F225-67ED-E357-922F-7ADEB1A1F02F}"/>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spTree>
    <p:extLst>
      <p:ext uri="{BB962C8B-B14F-4D97-AF65-F5344CB8AC3E}">
        <p14:creationId xmlns:p14="http://schemas.microsoft.com/office/powerpoint/2010/main" val="3485293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5</a:t>
            </a:fld>
            <a:endParaRPr lang="x-none"/>
          </a:p>
        </p:txBody>
      </p:sp>
      <p:sp>
        <p:nvSpPr>
          <p:cNvPr id="3" name="TextBox 2">
            <a:extLst>
              <a:ext uri="{FF2B5EF4-FFF2-40B4-BE49-F238E27FC236}">
                <a16:creationId xmlns:a16="http://schemas.microsoft.com/office/drawing/2014/main" id="{E5910064-7F4E-E8FD-726B-397B19985E57}"/>
              </a:ext>
            </a:extLst>
          </p:cNvPr>
          <p:cNvSpPr txBox="1"/>
          <p:nvPr/>
        </p:nvSpPr>
        <p:spPr>
          <a:xfrm>
            <a:off x="395115" y="6283304"/>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sp>
        <p:nvSpPr>
          <p:cNvPr id="6" name="Title 1">
            <a:extLst>
              <a:ext uri="{FF2B5EF4-FFF2-40B4-BE49-F238E27FC236}">
                <a16:creationId xmlns:a16="http://schemas.microsoft.com/office/drawing/2014/main" id="{FC439561-1C58-7B72-038A-A74387001D82}"/>
              </a:ext>
            </a:extLst>
          </p:cNvPr>
          <p:cNvSpPr txBox="1">
            <a:spLocks/>
          </p:cNvSpPr>
          <p:nvPr/>
        </p:nvSpPr>
        <p:spPr>
          <a:xfrm>
            <a:off x="667432" y="615692"/>
            <a:ext cx="9435353"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a:lstStyle>
          <a:p>
            <a:r>
              <a:rPr lang="en-SG" sz="2800" dirty="0">
                <a:latin typeface="+mn-lt"/>
                <a:cs typeface="Segoe UI Semibold" panose="020B0702040204020203" pitchFamily="34" charset="0"/>
              </a:rPr>
              <a:t>Calling for Start-Ups involved with…</a:t>
            </a:r>
          </a:p>
        </p:txBody>
      </p:sp>
      <p:sp>
        <p:nvSpPr>
          <p:cNvPr id="7" name="Content Placeholder 7">
            <a:extLst>
              <a:ext uri="{FF2B5EF4-FFF2-40B4-BE49-F238E27FC236}">
                <a16:creationId xmlns:a16="http://schemas.microsoft.com/office/drawing/2014/main" id="{5172E11E-C032-7F16-ABCB-F06AF9DE282E}"/>
              </a:ext>
            </a:extLst>
          </p:cNvPr>
          <p:cNvSpPr txBox="1">
            <a:spLocks/>
          </p:cNvSpPr>
          <p:nvPr/>
        </p:nvSpPr>
        <p:spPr>
          <a:xfrm>
            <a:off x="927407" y="1606536"/>
            <a:ext cx="4741582" cy="4800600"/>
          </a:xfrm>
          <a:prstGeom prst="rect">
            <a:avLst/>
          </a:prstGeom>
        </p:spPr>
        <p:txBody>
          <a:bodyPr>
            <a:noAutofit/>
          </a:bodyPr>
          <a:lstStyle>
            <a:defPPr>
              <a:defRPr lang="en-US"/>
            </a:defPPr>
            <a:lvl1pPr marL="342900" indent="-342900" defTabSz="457200" eaLnBrk="0" fontAlgn="base" hangingPunct="0">
              <a:spcBef>
                <a:spcPts val="600"/>
              </a:spcBef>
              <a:spcAft>
                <a:spcPts val="600"/>
              </a:spcAft>
              <a:buFont typeface="Courier New" panose="02070309020205020404" pitchFamily="49" charset="0"/>
              <a:buChar char="o"/>
              <a:defRPr sz="2400" b="1" i="1">
                <a:solidFill>
                  <a:schemeClr val="tx2">
                    <a:lumMod val="65000"/>
                    <a:lumOff val="35000"/>
                  </a:schemeClr>
                </a:solidFill>
                <a:latin typeface="Segoe UI Semilight" panose="020B0402040204020203" pitchFamily="34" charset="0"/>
                <a:cs typeface="Segoe UI Semilight" panose="020B0402040204020203" pitchFamily="34" charset="0"/>
              </a:defRPr>
            </a:lvl1pPr>
            <a:lvl2pPr marL="355600" indent="-174625" defTabSz="457200" eaLnBrk="0" fontAlgn="base" hangingPunct="0">
              <a:spcBef>
                <a:spcPct val="20000"/>
              </a:spcBef>
              <a:spcAft>
                <a:spcPct val="0"/>
              </a:spcAft>
              <a:buFont typeface="Arial" charset="0"/>
              <a:buChar char="•"/>
              <a:defRPr>
                <a:solidFill>
                  <a:schemeClr val="tx2"/>
                </a:solidFill>
              </a:defRPr>
            </a:lvl2pPr>
            <a:lvl3pPr marL="719138" indent="-182563" defTabSz="457200" eaLnBrk="0" fontAlgn="base" hangingPunct="0">
              <a:spcBef>
                <a:spcPct val="20000"/>
              </a:spcBef>
              <a:spcAft>
                <a:spcPct val="0"/>
              </a:spcAft>
              <a:buFont typeface="Arial" charset="0"/>
              <a:buChar char="•"/>
              <a:defRPr>
                <a:solidFill>
                  <a:schemeClr val="tx2"/>
                </a:solidFill>
              </a:defRPr>
            </a:lvl3pPr>
            <a:lvl4pPr marL="1074738" indent="-174625" defTabSz="457200" eaLnBrk="0" fontAlgn="base" hangingPunct="0">
              <a:spcBef>
                <a:spcPct val="20000"/>
              </a:spcBef>
              <a:spcAft>
                <a:spcPct val="0"/>
              </a:spcAft>
              <a:buFont typeface="Arial" charset="0"/>
              <a:buChar char="•"/>
              <a:defRPr>
                <a:solidFill>
                  <a:schemeClr val="tx2"/>
                </a:solidFill>
              </a:defRPr>
            </a:lvl4pPr>
            <a:lvl5pPr marL="1611313" indent="-174625" defTabSz="457200" eaLnBrk="0" fontAlgn="base" hangingPunct="0">
              <a:spcBef>
                <a:spcPct val="20000"/>
              </a:spcBef>
              <a:spcAft>
                <a:spcPct val="0"/>
              </a:spcAft>
              <a:buFont typeface="Arial" charset="0"/>
              <a:buChar char="•"/>
              <a:defRPr>
                <a:solidFill>
                  <a:schemeClr val="tx2"/>
                </a:solidFil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a:spcAft>
                <a:spcPts val="0"/>
              </a:spcAft>
            </a:pPr>
            <a:r>
              <a:rPr lang="en-SG" sz="2000" b="0" i="0" dirty="0">
                <a:solidFill>
                  <a:schemeClr val="tx1">
                    <a:lumMod val="75000"/>
                    <a:lumOff val="25000"/>
                  </a:schemeClr>
                </a:solidFill>
                <a:latin typeface="+mn-lt"/>
              </a:rPr>
              <a:t>Advanced Manufacturing</a:t>
            </a:r>
          </a:p>
          <a:p>
            <a:pPr>
              <a:spcAft>
                <a:spcPts val="0"/>
              </a:spcAft>
            </a:pPr>
            <a:r>
              <a:rPr lang="en-SG" sz="2000" b="0" i="0" dirty="0">
                <a:solidFill>
                  <a:schemeClr val="tx1">
                    <a:lumMod val="75000"/>
                    <a:lumOff val="25000"/>
                  </a:schemeClr>
                </a:solidFill>
                <a:latin typeface="+mn-lt"/>
              </a:rPr>
              <a:t>Aerospace and Aviation </a:t>
            </a:r>
          </a:p>
          <a:p>
            <a:pPr>
              <a:spcAft>
                <a:spcPts val="0"/>
              </a:spcAft>
            </a:pPr>
            <a:r>
              <a:rPr lang="en-SG" sz="2000" b="0" i="0" dirty="0">
                <a:solidFill>
                  <a:schemeClr val="tx1">
                    <a:lumMod val="75000"/>
                    <a:lumOff val="25000"/>
                  </a:schemeClr>
                </a:solidFill>
                <a:latin typeface="+mn-lt"/>
              </a:rPr>
              <a:t>Augmented/Virtual Reality</a:t>
            </a:r>
          </a:p>
          <a:p>
            <a:pPr>
              <a:spcAft>
                <a:spcPts val="0"/>
              </a:spcAft>
            </a:pPr>
            <a:r>
              <a:rPr lang="en-SG" sz="2000" b="0" i="0" dirty="0">
                <a:solidFill>
                  <a:schemeClr val="tx1">
                    <a:lumMod val="75000"/>
                    <a:lumOff val="25000"/>
                  </a:schemeClr>
                </a:solidFill>
                <a:latin typeface="+mn-lt"/>
              </a:rPr>
              <a:t>Artificial Intelligence </a:t>
            </a:r>
          </a:p>
          <a:p>
            <a:pPr>
              <a:spcAft>
                <a:spcPts val="0"/>
              </a:spcAft>
            </a:pPr>
            <a:r>
              <a:rPr lang="en-SG" sz="2000" b="0" i="0" dirty="0">
                <a:solidFill>
                  <a:schemeClr val="tx1">
                    <a:lumMod val="75000"/>
                    <a:lumOff val="25000"/>
                  </a:schemeClr>
                </a:solidFill>
                <a:latin typeface="+mn-lt"/>
              </a:rPr>
              <a:t>Autonomous Vehicles/Systems</a:t>
            </a:r>
          </a:p>
          <a:p>
            <a:pPr>
              <a:spcAft>
                <a:spcPts val="0"/>
              </a:spcAft>
            </a:pPr>
            <a:r>
              <a:rPr lang="en-SG" sz="2000" b="0" i="0" dirty="0">
                <a:solidFill>
                  <a:schemeClr val="tx1">
                    <a:lumMod val="75000"/>
                    <a:lumOff val="25000"/>
                  </a:schemeClr>
                </a:solidFill>
                <a:latin typeface="+mn-lt"/>
              </a:rPr>
              <a:t>Big Data and Data Analytics</a:t>
            </a:r>
          </a:p>
          <a:p>
            <a:pPr>
              <a:spcAft>
                <a:spcPts val="0"/>
              </a:spcAft>
            </a:pPr>
            <a:r>
              <a:rPr lang="en-SG" sz="2000" b="0" i="0" dirty="0">
                <a:solidFill>
                  <a:schemeClr val="tx1">
                    <a:lumMod val="75000"/>
                    <a:lumOff val="25000"/>
                  </a:schemeClr>
                </a:solidFill>
                <a:latin typeface="+mn-lt"/>
              </a:rPr>
              <a:t>Cyber Security</a:t>
            </a:r>
          </a:p>
          <a:p>
            <a:pPr>
              <a:spcAft>
                <a:spcPts val="0"/>
              </a:spcAft>
            </a:pPr>
            <a:r>
              <a:rPr lang="en-SG" sz="2000" b="0" i="0" dirty="0">
                <a:solidFill>
                  <a:schemeClr val="tx1">
                    <a:lumMod val="75000"/>
                    <a:lumOff val="25000"/>
                  </a:schemeClr>
                </a:solidFill>
                <a:latin typeface="+mn-lt"/>
              </a:rPr>
              <a:t>Digitalisation</a:t>
            </a:r>
          </a:p>
          <a:p>
            <a:pPr>
              <a:spcAft>
                <a:spcPts val="0"/>
              </a:spcAft>
            </a:pPr>
            <a:r>
              <a:rPr lang="en-SG" sz="2000" b="0" i="0" dirty="0">
                <a:solidFill>
                  <a:schemeClr val="tx1">
                    <a:lumMod val="75000"/>
                    <a:lumOff val="25000"/>
                  </a:schemeClr>
                </a:solidFill>
                <a:latin typeface="+mn-lt"/>
              </a:rPr>
              <a:t>Energy Systems</a:t>
            </a:r>
          </a:p>
          <a:p>
            <a:pPr>
              <a:spcAft>
                <a:spcPts val="0"/>
              </a:spcAft>
            </a:pPr>
            <a:r>
              <a:rPr lang="en-SG" sz="2000" b="0" i="0" dirty="0">
                <a:solidFill>
                  <a:schemeClr val="tx1">
                    <a:lumMod val="75000"/>
                    <a:lumOff val="25000"/>
                  </a:schemeClr>
                </a:solidFill>
                <a:latin typeface="+mn-lt"/>
              </a:rPr>
              <a:t>Green/Sustainable Technologies</a:t>
            </a:r>
          </a:p>
          <a:p>
            <a:pPr>
              <a:spcAft>
                <a:spcPts val="0"/>
              </a:spcAft>
            </a:pPr>
            <a:endParaRPr lang="en-SG" sz="2000" b="0" i="0" dirty="0">
              <a:solidFill>
                <a:schemeClr val="tx1">
                  <a:lumMod val="75000"/>
                  <a:lumOff val="25000"/>
                </a:schemeClr>
              </a:solidFill>
              <a:latin typeface="+mn-lt"/>
            </a:endParaRPr>
          </a:p>
        </p:txBody>
      </p:sp>
      <p:sp>
        <p:nvSpPr>
          <p:cNvPr id="8" name="Content Placeholder 7">
            <a:extLst>
              <a:ext uri="{FF2B5EF4-FFF2-40B4-BE49-F238E27FC236}">
                <a16:creationId xmlns:a16="http://schemas.microsoft.com/office/drawing/2014/main" id="{9F827DBB-6D4D-746D-D16A-8687831B8735}"/>
              </a:ext>
            </a:extLst>
          </p:cNvPr>
          <p:cNvSpPr txBox="1">
            <a:spLocks/>
          </p:cNvSpPr>
          <p:nvPr/>
        </p:nvSpPr>
        <p:spPr>
          <a:xfrm>
            <a:off x="6523012" y="1606536"/>
            <a:ext cx="4741582" cy="4007224"/>
          </a:xfrm>
          <a:prstGeom prst="rect">
            <a:avLst/>
          </a:prstGeom>
        </p:spPr>
        <p:txBody>
          <a:bodyPr>
            <a:noAutofit/>
          </a:bodyPr>
          <a:lstStyle>
            <a:defPPr>
              <a:defRPr lang="en-US"/>
            </a:defPPr>
            <a:lvl1pPr marL="342900" indent="-342900" defTabSz="457200" eaLnBrk="0" fontAlgn="base" hangingPunct="0">
              <a:spcBef>
                <a:spcPts val="600"/>
              </a:spcBef>
              <a:spcAft>
                <a:spcPts val="600"/>
              </a:spcAft>
              <a:buFont typeface="Courier New" panose="02070309020205020404" pitchFamily="49" charset="0"/>
              <a:buChar char="o"/>
              <a:defRPr sz="2400" b="1" i="0">
                <a:solidFill>
                  <a:schemeClr val="tx2">
                    <a:lumMod val="65000"/>
                    <a:lumOff val="35000"/>
                  </a:schemeClr>
                </a:solidFill>
                <a:latin typeface="Segoe UI Semilight" panose="020B0402040204020203" pitchFamily="34" charset="0"/>
                <a:cs typeface="Segoe UI Semilight" panose="020B0402040204020203" pitchFamily="34" charset="0"/>
              </a:defRPr>
            </a:lvl1pPr>
            <a:lvl2pPr marL="355600" indent="-174625" defTabSz="457200" eaLnBrk="0" fontAlgn="base" hangingPunct="0">
              <a:spcBef>
                <a:spcPct val="20000"/>
              </a:spcBef>
              <a:spcAft>
                <a:spcPct val="0"/>
              </a:spcAft>
              <a:buFont typeface="Arial" charset="0"/>
              <a:buChar char="•"/>
              <a:defRPr>
                <a:solidFill>
                  <a:schemeClr val="tx2"/>
                </a:solidFill>
              </a:defRPr>
            </a:lvl2pPr>
            <a:lvl3pPr marL="719138" indent="-182563" defTabSz="457200" eaLnBrk="0" fontAlgn="base" hangingPunct="0">
              <a:spcBef>
                <a:spcPct val="20000"/>
              </a:spcBef>
              <a:spcAft>
                <a:spcPct val="0"/>
              </a:spcAft>
              <a:buFont typeface="Arial" charset="0"/>
              <a:buChar char="•"/>
              <a:defRPr>
                <a:solidFill>
                  <a:schemeClr val="tx2"/>
                </a:solidFill>
              </a:defRPr>
            </a:lvl3pPr>
            <a:lvl4pPr marL="1074738" indent="-174625" defTabSz="457200" eaLnBrk="0" fontAlgn="base" hangingPunct="0">
              <a:spcBef>
                <a:spcPct val="20000"/>
              </a:spcBef>
              <a:spcAft>
                <a:spcPct val="0"/>
              </a:spcAft>
              <a:buFont typeface="Arial" charset="0"/>
              <a:buChar char="•"/>
              <a:defRPr>
                <a:solidFill>
                  <a:schemeClr val="tx2"/>
                </a:solidFill>
              </a:defRPr>
            </a:lvl4pPr>
            <a:lvl5pPr marL="1611313" indent="-174625" defTabSz="457200" eaLnBrk="0" fontAlgn="base" hangingPunct="0">
              <a:spcBef>
                <a:spcPct val="20000"/>
              </a:spcBef>
              <a:spcAft>
                <a:spcPct val="0"/>
              </a:spcAft>
              <a:buFont typeface="Arial" charset="0"/>
              <a:buChar char="•"/>
              <a:defRPr>
                <a:solidFill>
                  <a:schemeClr val="tx2"/>
                </a:solidFill>
              </a:defRPr>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a:spcAft>
                <a:spcPts val="0"/>
              </a:spcAft>
            </a:pPr>
            <a:r>
              <a:rPr lang="en-SG" sz="2000" b="0" dirty="0">
                <a:solidFill>
                  <a:schemeClr val="tx1">
                    <a:lumMod val="75000"/>
                    <a:lumOff val="25000"/>
                  </a:schemeClr>
                </a:solidFill>
                <a:latin typeface="+mn-lt"/>
              </a:rPr>
              <a:t>IoT and Machine Learning</a:t>
            </a:r>
          </a:p>
          <a:p>
            <a:pPr>
              <a:spcAft>
                <a:spcPts val="0"/>
              </a:spcAft>
            </a:pPr>
            <a:r>
              <a:rPr lang="en-SG" sz="2000" b="0" dirty="0">
                <a:solidFill>
                  <a:schemeClr val="tx1">
                    <a:lumMod val="75000"/>
                    <a:lumOff val="25000"/>
                  </a:schemeClr>
                </a:solidFill>
                <a:latin typeface="+mn-lt"/>
              </a:rPr>
              <a:t>Marine and Offshore</a:t>
            </a:r>
          </a:p>
          <a:p>
            <a:pPr>
              <a:spcAft>
                <a:spcPts val="0"/>
              </a:spcAft>
            </a:pPr>
            <a:r>
              <a:rPr lang="en-SG" sz="2000" b="0" dirty="0">
                <a:solidFill>
                  <a:schemeClr val="tx1">
                    <a:lumMod val="75000"/>
                    <a:lumOff val="25000"/>
                  </a:schemeClr>
                </a:solidFill>
                <a:latin typeface="+mn-lt"/>
              </a:rPr>
              <a:t>Maritime Technologies </a:t>
            </a:r>
          </a:p>
          <a:p>
            <a:pPr>
              <a:spcAft>
                <a:spcPts val="0"/>
              </a:spcAft>
            </a:pPr>
            <a:r>
              <a:rPr lang="en-SG" sz="2000" b="0" dirty="0">
                <a:solidFill>
                  <a:schemeClr val="tx1">
                    <a:lumMod val="75000"/>
                    <a:lumOff val="25000"/>
                  </a:schemeClr>
                </a:solidFill>
                <a:latin typeface="+mn-lt"/>
              </a:rPr>
              <a:t>Robotics</a:t>
            </a:r>
          </a:p>
          <a:p>
            <a:pPr>
              <a:spcAft>
                <a:spcPts val="0"/>
              </a:spcAft>
            </a:pPr>
            <a:r>
              <a:rPr lang="en-SG" sz="2000" b="0" dirty="0">
                <a:solidFill>
                  <a:schemeClr val="tx1">
                    <a:lumMod val="75000"/>
                    <a:lumOff val="25000"/>
                  </a:schemeClr>
                </a:solidFill>
                <a:latin typeface="+mn-lt"/>
              </a:rPr>
              <a:t>Smart Transport</a:t>
            </a:r>
          </a:p>
          <a:p>
            <a:pPr>
              <a:spcAft>
                <a:spcPts val="0"/>
              </a:spcAft>
            </a:pPr>
            <a:r>
              <a:rPr lang="en-SG" sz="2000" b="0" dirty="0">
                <a:solidFill>
                  <a:schemeClr val="tx1">
                    <a:lumMod val="75000"/>
                    <a:lumOff val="25000"/>
                  </a:schemeClr>
                </a:solidFill>
                <a:latin typeface="+mn-lt"/>
              </a:rPr>
              <a:t>Underwater Technologies</a:t>
            </a:r>
          </a:p>
          <a:p>
            <a:pPr>
              <a:spcAft>
                <a:spcPts val="0"/>
              </a:spcAft>
            </a:pPr>
            <a:r>
              <a:rPr lang="en-SG" sz="2000" b="0" dirty="0">
                <a:solidFill>
                  <a:schemeClr val="tx1">
                    <a:lumMod val="75000"/>
                    <a:lumOff val="25000"/>
                  </a:schemeClr>
                </a:solidFill>
                <a:latin typeface="+mn-lt"/>
              </a:rPr>
              <a:t>Unmanned Systems </a:t>
            </a:r>
          </a:p>
          <a:p>
            <a:pPr>
              <a:spcAft>
                <a:spcPts val="0"/>
              </a:spcAft>
            </a:pPr>
            <a:r>
              <a:rPr lang="en-SG" sz="2000" b="0" dirty="0">
                <a:solidFill>
                  <a:schemeClr val="tx1">
                    <a:lumMod val="75000"/>
                    <a:lumOff val="25000"/>
                  </a:schemeClr>
                </a:solidFill>
                <a:latin typeface="+mn-lt"/>
              </a:rPr>
              <a:t>Urban Solutions/Mobility</a:t>
            </a:r>
          </a:p>
          <a:p>
            <a:pPr>
              <a:spcAft>
                <a:spcPts val="0"/>
              </a:spcAft>
            </a:pPr>
            <a:endParaRPr lang="en-SG" sz="2000" b="0" dirty="0">
              <a:solidFill>
                <a:schemeClr val="tx1">
                  <a:lumMod val="75000"/>
                  <a:lumOff val="25000"/>
                </a:schemeClr>
              </a:solidFill>
              <a:latin typeface="+mn-lt"/>
            </a:endParaRPr>
          </a:p>
          <a:p>
            <a:pPr>
              <a:spcAft>
                <a:spcPts val="0"/>
              </a:spcAft>
            </a:pPr>
            <a:endParaRPr lang="en-SG" sz="2000" b="0" dirty="0">
              <a:solidFill>
                <a:schemeClr val="tx1">
                  <a:lumMod val="75000"/>
                  <a:lumOff val="25000"/>
                </a:schemeClr>
              </a:solidFill>
              <a:latin typeface="+mn-lt"/>
            </a:endParaRPr>
          </a:p>
        </p:txBody>
      </p:sp>
      <p:pic>
        <p:nvPicPr>
          <p:cNvPr id="9" name="Graphic 8">
            <a:extLst>
              <a:ext uri="{FF2B5EF4-FFF2-40B4-BE49-F238E27FC236}">
                <a16:creationId xmlns:a16="http://schemas.microsoft.com/office/drawing/2014/main" id="{1738B815-0D5D-5C2A-3C15-8E99BD801B4D}"/>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490701" y="397295"/>
            <a:ext cx="208505" cy="183384"/>
          </a:xfrm>
          <a:prstGeom prst="rect">
            <a:avLst/>
          </a:prstGeom>
        </p:spPr>
      </p:pic>
      <p:sp>
        <p:nvSpPr>
          <p:cNvPr id="5" name="TextBox 4">
            <a:extLst>
              <a:ext uri="{FF2B5EF4-FFF2-40B4-BE49-F238E27FC236}">
                <a16:creationId xmlns:a16="http://schemas.microsoft.com/office/drawing/2014/main" id="{05ED67F4-B348-BC7B-B7F9-6C6B5D387519}"/>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spTree>
    <p:extLst>
      <p:ext uri="{BB962C8B-B14F-4D97-AF65-F5344CB8AC3E}">
        <p14:creationId xmlns:p14="http://schemas.microsoft.com/office/powerpoint/2010/main" val="1066536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6</a:t>
            </a:fld>
            <a:endParaRPr lang="x-none"/>
          </a:p>
        </p:txBody>
      </p:sp>
      <p:sp>
        <p:nvSpPr>
          <p:cNvPr id="3" name="TextBox 2">
            <a:extLst>
              <a:ext uri="{FF2B5EF4-FFF2-40B4-BE49-F238E27FC236}">
                <a16:creationId xmlns:a16="http://schemas.microsoft.com/office/drawing/2014/main" id="{E5910064-7F4E-E8FD-726B-397B19985E57}"/>
              </a:ext>
            </a:extLst>
          </p:cNvPr>
          <p:cNvSpPr txBox="1"/>
          <p:nvPr/>
        </p:nvSpPr>
        <p:spPr>
          <a:xfrm>
            <a:off x="395115" y="6283304"/>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sp>
        <p:nvSpPr>
          <p:cNvPr id="6" name="Title 1">
            <a:extLst>
              <a:ext uri="{FF2B5EF4-FFF2-40B4-BE49-F238E27FC236}">
                <a16:creationId xmlns:a16="http://schemas.microsoft.com/office/drawing/2014/main" id="{FC439561-1C58-7B72-038A-A74387001D82}"/>
              </a:ext>
            </a:extLst>
          </p:cNvPr>
          <p:cNvSpPr txBox="1">
            <a:spLocks/>
          </p:cNvSpPr>
          <p:nvPr/>
        </p:nvSpPr>
        <p:spPr>
          <a:xfrm>
            <a:off x="667432" y="615692"/>
            <a:ext cx="9435353"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a:lstStyle>
          <a:p>
            <a:r>
              <a:rPr lang="en-SG" sz="2800" dirty="0">
                <a:latin typeface="+mn-lt"/>
                <a:cs typeface="Segoe UI Semibold" panose="020B0702040204020203" pitchFamily="34" charset="0"/>
              </a:rPr>
              <a:t>Event Information – IMDEX Asia</a:t>
            </a:r>
          </a:p>
        </p:txBody>
      </p:sp>
      <p:sp>
        <p:nvSpPr>
          <p:cNvPr id="5" name="Rectangle 4">
            <a:extLst>
              <a:ext uri="{FF2B5EF4-FFF2-40B4-BE49-F238E27FC236}">
                <a16:creationId xmlns:a16="http://schemas.microsoft.com/office/drawing/2014/main" id="{024ADB48-9935-A447-23C1-3492B272CAC2}"/>
              </a:ext>
            </a:extLst>
          </p:cNvPr>
          <p:cNvSpPr/>
          <p:nvPr/>
        </p:nvSpPr>
        <p:spPr>
          <a:xfrm>
            <a:off x="635978" y="1599206"/>
            <a:ext cx="5439896" cy="3917031"/>
          </a:xfrm>
          <a:prstGeom prst="rect">
            <a:avLst/>
          </a:prstGeom>
        </p:spPr>
        <p:txBody>
          <a:bodyPr>
            <a:noAutofit/>
          </a:bodyPr>
          <a:lstStyle/>
          <a:p>
            <a:pPr defTabSz="457200" eaLnBrk="0" fontAlgn="base" hangingPunct="0">
              <a:spcBef>
                <a:spcPts val="600"/>
              </a:spcBef>
              <a:spcAft>
                <a:spcPts val="600"/>
              </a:spcAft>
            </a:pPr>
            <a:r>
              <a:rPr lang="en-SG" sz="2000" dirty="0">
                <a:solidFill>
                  <a:srgbClr val="1E63C7"/>
                </a:solidFill>
                <a:cs typeface="Segoe UI Semibold" panose="020B0702040204020203" pitchFamily="34" charset="0"/>
              </a:rPr>
              <a:t>IMDEX Asia 2019 statistics: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11,013 trade attendees from 62 countries/regions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236 exhibiting companies from 30 countries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67 VIP delegations from 42 countries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Including 26 Chiefs of Defence Force, Navies, Vice Chiefs and Directors-General of Coast Guard</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25 foreign warships from 15 countries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650 meetings between exhibitors and VIP delegations</a:t>
            </a:r>
          </a:p>
        </p:txBody>
      </p:sp>
      <p:sp>
        <p:nvSpPr>
          <p:cNvPr id="9" name="Rectangle 8">
            <a:extLst>
              <a:ext uri="{FF2B5EF4-FFF2-40B4-BE49-F238E27FC236}">
                <a16:creationId xmlns:a16="http://schemas.microsoft.com/office/drawing/2014/main" id="{4A761B9E-2578-D081-B3BC-4E63636F4654}"/>
              </a:ext>
            </a:extLst>
          </p:cNvPr>
          <p:cNvSpPr/>
          <p:nvPr/>
        </p:nvSpPr>
        <p:spPr>
          <a:xfrm>
            <a:off x="6664178" y="1576628"/>
            <a:ext cx="4979850" cy="5099797"/>
          </a:xfrm>
          <a:prstGeom prst="rect">
            <a:avLst/>
          </a:prstGeom>
        </p:spPr>
        <p:txBody>
          <a:bodyPr>
            <a:noAutofit/>
          </a:bodyPr>
          <a:lstStyle/>
          <a:p>
            <a:pPr defTabSz="457200" eaLnBrk="0" fontAlgn="base" hangingPunct="0">
              <a:spcBef>
                <a:spcPts val="600"/>
              </a:spcBef>
              <a:spcAft>
                <a:spcPts val="600"/>
              </a:spcAft>
            </a:pPr>
            <a:r>
              <a:rPr lang="en-SG" sz="2000" dirty="0">
                <a:solidFill>
                  <a:srgbClr val="1E63C7"/>
                </a:solidFill>
                <a:cs typeface="Segoe UI Semibold" panose="020B0702040204020203" pitchFamily="34" charset="0"/>
              </a:rPr>
              <a:t>Attendees Profile</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Armed forces, navies, coast-guards, para-public organisations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Defence Consultants, Technologists and Systems Integrators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Simulation and Training Providers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Shipbuilders and Ship MRO</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Port Operators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Maritime Communications</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Maritime Security</a:t>
            </a:r>
          </a:p>
          <a:p>
            <a:pPr marL="342900" indent="-342900" defTabSz="457200" eaLnBrk="0" fontAlgn="base" hangingPunct="0">
              <a:spcBef>
                <a:spcPts val="600"/>
              </a:spcBef>
              <a:spcAft>
                <a:spcPts val="600"/>
              </a:spcAft>
              <a:buFont typeface="Courier New" panose="02070309020205020404" pitchFamily="49" charset="0"/>
              <a:buChar char="o"/>
            </a:pPr>
            <a:r>
              <a:rPr lang="en-SG" dirty="0">
                <a:solidFill>
                  <a:schemeClr val="tx1">
                    <a:lumMod val="75000"/>
                    <a:lumOff val="25000"/>
                  </a:schemeClr>
                </a:solidFill>
                <a:cs typeface="Segoe UI Semilight" panose="020B0402040204020203" pitchFamily="34" charset="0"/>
              </a:rPr>
              <a:t>Navigation and Survey</a:t>
            </a:r>
          </a:p>
        </p:txBody>
      </p:sp>
      <p:cxnSp>
        <p:nvCxnSpPr>
          <p:cNvPr id="13" name="Straight Connector 12">
            <a:extLst>
              <a:ext uri="{FF2B5EF4-FFF2-40B4-BE49-F238E27FC236}">
                <a16:creationId xmlns:a16="http://schemas.microsoft.com/office/drawing/2014/main" id="{A1C78C27-1B07-3CF0-E456-552ED352580C}"/>
              </a:ext>
            </a:extLst>
          </p:cNvPr>
          <p:cNvCxnSpPr>
            <a:cxnSpLocks/>
          </p:cNvCxnSpPr>
          <p:nvPr/>
        </p:nvCxnSpPr>
        <p:spPr>
          <a:xfrm>
            <a:off x="6113502" y="1674242"/>
            <a:ext cx="0" cy="4380634"/>
          </a:xfrm>
          <a:prstGeom prst="line">
            <a:avLst/>
          </a:prstGeom>
        </p:spPr>
        <p:style>
          <a:lnRef idx="2">
            <a:schemeClr val="dk1"/>
          </a:lnRef>
          <a:fillRef idx="0">
            <a:schemeClr val="dk1"/>
          </a:fillRef>
          <a:effectRef idx="1">
            <a:schemeClr val="dk1"/>
          </a:effectRef>
          <a:fontRef idx="minor">
            <a:schemeClr val="tx1"/>
          </a:fontRef>
        </p:style>
      </p:cxnSp>
      <p:pic>
        <p:nvPicPr>
          <p:cNvPr id="14" name="Graphic 13">
            <a:extLst>
              <a:ext uri="{FF2B5EF4-FFF2-40B4-BE49-F238E27FC236}">
                <a16:creationId xmlns:a16="http://schemas.microsoft.com/office/drawing/2014/main" id="{8BCB05AB-267F-415A-8433-36545CA3DC87}"/>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490701" y="397295"/>
            <a:ext cx="208505" cy="183384"/>
          </a:xfrm>
          <a:prstGeom prst="rect">
            <a:avLst/>
          </a:prstGeom>
        </p:spPr>
      </p:pic>
      <p:sp>
        <p:nvSpPr>
          <p:cNvPr id="7" name="TextBox 6">
            <a:extLst>
              <a:ext uri="{FF2B5EF4-FFF2-40B4-BE49-F238E27FC236}">
                <a16:creationId xmlns:a16="http://schemas.microsoft.com/office/drawing/2014/main" id="{5215DBA8-AE87-0AC8-89A2-89EEFA876994}"/>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spTree>
    <p:extLst>
      <p:ext uri="{BB962C8B-B14F-4D97-AF65-F5344CB8AC3E}">
        <p14:creationId xmlns:p14="http://schemas.microsoft.com/office/powerpoint/2010/main" val="1219459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7</a:t>
            </a:fld>
            <a:endParaRPr lang="x-none"/>
          </a:p>
        </p:txBody>
      </p:sp>
      <p:sp>
        <p:nvSpPr>
          <p:cNvPr id="3" name="TextBox 2">
            <a:extLst>
              <a:ext uri="{FF2B5EF4-FFF2-40B4-BE49-F238E27FC236}">
                <a16:creationId xmlns:a16="http://schemas.microsoft.com/office/drawing/2014/main" id="{E5910064-7F4E-E8FD-726B-397B19985E57}"/>
              </a:ext>
            </a:extLst>
          </p:cNvPr>
          <p:cNvSpPr txBox="1"/>
          <p:nvPr/>
        </p:nvSpPr>
        <p:spPr>
          <a:xfrm>
            <a:off x="395115" y="6283304"/>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sp>
        <p:nvSpPr>
          <p:cNvPr id="6" name="Title 1">
            <a:extLst>
              <a:ext uri="{FF2B5EF4-FFF2-40B4-BE49-F238E27FC236}">
                <a16:creationId xmlns:a16="http://schemas.microsoft.com/office/drawing/2014/main" id="{FC439561-1C58-7B72-038A-A74387001D82}"/>
              </a:ext>
            </a:extLst>
          </p:cNvPr>
          <p:cNvSpPr txBox="1">
            <a:spLocks/>
          </p:cNvSpPr>
          <p:nvPr/>
        </p:nvSpPr>
        <p:spPr>
          <a:xfrm>
            <a:off x="701300" y="500276"/>
            <a:ext cx="825079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a:lstStyle>
          <a:p>
            <a:r>
              <a:rPr lang="en-SG" sz="2800" dirty="0">
                <a:latin typeface="+mn-lt"/>
                <a:cs typeface="Segoe UI Semibold" panose="020B0702040204020203" pitchFamily="34" charset="0"/>
              </a:rPr>
              <a:t>IMDEX Innovation Challenge 2023</a:t>
            </a:r>
          </a:p>
        </p:txBody>
      </p:sp>
      <p:sp>
        <p:nvSpPr>
          <p:cNvPr id="5" name="Rectangle 4">
            <a:extLst>
              <a:ext uri="{FF2B5EF4-FFF2-40B4-BE49-F238E27FC236}">
                <a16:creationId xmlns:a16="http://schemas.microsoft.com/office/drawing/2014/main" id="{D992562E-5DD6-35A0-0F91-A76FD0F27A6B}"/>
              </a:ext>
            </a:extLst>
          </p:cNvPr>
          <p:cNvSpPr/>
          <p:nvPr/>
        </p:nvSpPr>
        <p:spPr>
          <a:xfrm>
            <a:off x="701300" y="1094607"/>
            <a:ext cx="10652500" cy="4557049"/>
          </a:xfrm>
          <a:prstGeom prst="rect">
            <a:avLst/>
          </a:prstGeom>
        </p:spPr>
        <p:txBody>
          <a:bodyPr>
            <a:noAutofit/>
          </a:bodyPr>
          <a:lstStyle/>
          <a:p>
            <a:pPr marL="342900" indent="-342900" defTabSz="457200" eaLnBrk="0" fontAlgn="base" hangingPunct="0">
              <a:spcBef>
                <a:spcPts val="600"/>
              </a:spcBef>
              <a:buFont typeface="Arial" panose="020B0604020202020204" pitchFamily="34" charset="0"/>
              <a:buChar char="•"/>
            </a:pPr>
            <a:r>
              <a:rPr lang="en-US" sz="2000" dirty="0">
                <a:solidFill>
                  <a:schemeClr val="tx1">
                    <a:lumMod val="75000"/>
                    <a:lumOff val="25000"/>
                  </a:schemeClr>
                </a:solidFill>
                <a:cs typeface="Segoe UI Semilight" panose="020B0402040204020203" pitchFamily="34" charset="0"/>
              </a:rPr>
              <a:t>Starburst will be running the IMDEX innovation challenge in collaboration with Experia to provide a unique platform for startups to showcase their products and solutions to potential customers, partners and investors at IMDEX Asia 2023.</a:t>
            </a:r>
          </a:p>
          <a:p>
            <a:pPr marL="342900" indent="-342900" defTabSz="457200" eaLnBrk="0" fontAlgn="base" hangingPunct="0">
              <a:spcBef>
                <a:spcPts val="600"/>
              </a:spcBef>
              <a:buFont typeface="Arial" panose="020B0604020202020204" pitchFamily="34" charset="0"/>
              <a:buChar char="•"/>
            </a:pPr>
            <a:endParaRPr lang="en-US" sz="2000" dirty="0">
              <a:solidFill>
                <a:schemeClr val="tx1">
                  <a:lumMod val="75000"/>
                  <a:lumOff val="25000"/>
                </a:schemeClr>
              </a:solidFill>
              <a:cs typeface="Segoe UI Semilight" panose="020B0402040204020203" pitchFamily="34" charset="0"/>
            </a:endParaRPr>
          </a:p>
          <a:p>
            <a:pPr marL="342900" indent="-342900" defTabSz="457200" eaLnBrk="0" fontAlgn="base" hangingPunct="0">
              <a:spcBef>
                <a:spcPts val="600"/>
              </a:spcBef>
              <a:buFont typeface="Arial" panose="020B0604020202020204" pitchFamily="34" charset="0"/>
              <a:buChar char="•"/>
            </a:pPr>
            <a:endParaRPr lang="en-US" sz="2000" dirty="0">
              <a:solidFill>
                <a:schemeClr val="tx1">
                  <a:lumMod val="75000"/>
                  <a:lumOff val="25000"/>
                </a:schemeClr>
              </a:solidFill>
              <a:cs typeface="Segoe UI Semilight" panose="020B0402040204020203" pitchFamily="34" charset="0"/>
            </a:endParaRPr>
          </a:p>
          <a:p>
            <a:pPr marL="342900" indent="-342900" defTabSz="457200" eaLnBrk="0" fontAlgn="base" hangingPunct="0">
              <a:spcBef>
                <a:spcPts val="600"/>
              </a:spcBef>
              <a:buFont typeface="Arial" panose="020B0604020202020204" pitchFamily="34" charset="0"/>
              <a:buChar char="•"/>
            </a:pPr>
            <a:r>
              <a:rPr lang="en-US" sz="2000" dirty="0">
                <a:solidFill>
                  <a:schemeClr val="tx1">
                    <a:lumMod val="75000"/>
                    <a:lumOff val="25000"/>
                  </a:schemeClr>
                </a:solidFill>
                <a:cs typeface="Segoe UI Semilight" panose="020B0402040204020203" pitchFamily="34" charset="0"/>
              </a:rPr>
              <a:t>If successfully selected for demo day pitching, there is intention to pilot/deploy these startups' solutions into RSN’s operational units, pushing for adoption into the maritime and defense industry.</a:t>
            </a:r>
          </a:p>
          <a:p>
            <a:pPr marL="342900" indent="-342900" defTabSz="457200" eaLnBrk="0" fontAlgn="base" hangingPunct="0">
              <a:spcBef>
                <a:spcPts val="600"/>
              </a:spcBef>
              <a:buFont typeface="Arial" panose="020B0604020202020204" pitchFamily="34" charset="0"/>
              <a:buChar char="•"/>
            </a:pPr>
            <a:endParaRPr lang="en-US" sz="2000" dirty="0">
              <a:solidFill>
                <a:schemeClr val="tx1">
                  <a:lumMod val="75000"/>
                  <a:lumOff val="25000"/>
                </a:schemeClr>
              </a:solidFill>
              <a:cs typeface="Segoe UI Semilight" panose="020B04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SG" sz="2800" b="1" i="0" u="none" strike="noStrike" kern="1200" cap="none" spc="0" normalizeH="0" baseline="0" noProof="0" dirty="0">
                <a:ln>
                  <a:noFill/>
                </a:ln>
                <a:solidFill>
                  <a:srgbClr val="FF0000"/>
                </a:solidFill>
                <a:effectLst/>
                <a:uLnTx/>
                <a:uFillTx/>
                <a:latin typeface="Calibri" panose="020F0502020204030204"/>
                <a:ea typeface="+mn-ea"/>
                <a:cs typeface="Segoe UI Semibold" panose="020B0702040204020203" pitchFamily="34" charset="0"/>
              </a:rPr>
              <a:t>Why participate?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SG" sz="2400" b="1" i="0" u="none" strike="noStrike" kern="1200" cap="none" spc="0" normalizeH="0" baseline="0" noProof="0" dirty="0">
              <a:ln>
                <a:noFill/>
              </a:ln>
              <a:solidFill>
                <a:prstClr val="black"/>
              </a:solidFill>
              <a:effectLst/>
              <a:uLnTx/>
              <a:uFillTx/>
              <a:latin typeface="Calibri" panose="020F0502020204030204"/>
              <a:ea typeface="+mn-ea"/>
              <a:cs typeface="Segoe UI Semibold" panose="020B0702040204020203"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Segoe UI Semibold" panose="020B0702040204020203" pitchFamily="34" charset="0"/>
              </a:rPr>
              <a:t>Go-to-Market Strategy to gain access to maritime and </a:t>
            </a:r>
            <a:r>
              <a:rPr kumimoji="0" lang="en-US" b="0" i="0" u="none" strike="noStrike" kern="1200" cap="none" spc="0" normalizeH="0" baseline="0" noProof="0" dirty="0" err="1">
                <a:ln>
                  <a:noFill/>
                </a:ln>
                <a:solidFill>
                  <a:prstClr val="black"/>
                </a:solidFill>
                <a:effectLst/>
                <a:uLnTx/>
                <a:uFillTx/>
                <a:latin typeface="Calibri" panose="020F0502020204030204"/>
                <a:ea typeface="+mn-ea"/>
                <a:cs typeface="Segoe UI Semibold" panose="020B0702040204020203" pitchFamily="34" charset="0"/>
              </a:rPr>
              <a:t>defence</a:t>
            </a:r>
            <a:r>
              <a:rPr kumimoji="0" lang="en-US" b="0" i="0" u="none" strike="noStrike" kern="1200" cap="none" spc="0" normalizeH="0" baseline="0" noProof="0" dirty="0">
                <a:ln>
                  <a:noFill/>
                </a:ln>
                <a:solidFill>
                  <a:prstClr val="black"/>
                </a:solidFill>
                <a:effectLst/>
                <a:uLnTx/>
                <a:uFillTx/>
                <a:latin typeface="Calibri" panose="020F0502020204030204"/>
                <a:ea typeface="+mn-ea"/>
                <a:cs typeface="Segoe UI Semibold" panose="020B0702040204020203" pitchFamily="34" charset="0"/>
              </a:rPr>
              <a:t> corporates and investors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Segoe UI Semibold" panose="020B0702040204020203"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Segoe UI Semibold" panose="020B0702040204020203" pitchFamily="34" charset="0"/>
              </a:rPr>
              <a:t>Potential for a pilot project with Republic of Singapore Navy if successfully selected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SG" sz="2400" b="0" i="0" u="none" strike="noStrike" kern="1200" cap="none" spc="0" normalizeH="0" baseline="0" noProof="0" dirty="0">
              <a:ln>
                <a:noFill/>
              </a:ln>
              <a:solidFill>
                <a:prstClr val="black"/>
              </a:solidFill>
              <a:effectLst/>
              <a:uLnTx/>
              <a:uFillTx/>
              <a:latin typeface="Calibri" panose="020F0502020204030204"/>
              <a:ea typeface="+mn-ea"/>
              <a:cs typeface="Segoe UI Semibold" panose="020B0702040204020203" pitchFamily="34" charset="0"/>
            </a:endParaRPr>
          </a:p>
          <a:p>
            <a:pPr marL="342900" indent="-342900" defTabSz="457200" eaLnBrk="0" fontAlgn="base" hangingPunct="0">
              <a:spcBef>
                <a:spcPts val="600"/>
              </a:spcBef>
              <a:buFont typeface="Arial" panose="020B0604020202020204" pitchFamily="34" charset="0"/>
              <a:buChar char="•"/>
            </a:pPr>
            <a:endParaRPr lang="en-US" sz="2000" dirty="0">
              <a:solidFill>
                <a:schemeClr val="tx1">
                  <a:lumMod val="75000"/>
                  <a:lumOff val="25000"/>
                </a:schemeClr>
              </a:solidFill>
              <a:cs typeface="Segoe UI Semilight" panose="020B0402040204020203" pitchFamily="34" charset="0"/>
            </a:endParaRPr>
          </a:p>
          <a:p>
            <a:pPr marL="342900" indent="-342900" defTabSz="457200" eaLnBrk="0" fontAlgn="base" hangingPunct="0">
              <a:spcBef>
                <a:spcPts val="600"/>
              </a:spcBef>
              <a:buFont typeface="Arial" panose="020B0604020202020204" pitchFamily="34" charset="0"/>
              <a:buChar char="•"/>
            </a:pPr>
            <a:endParaRPr lang="en-US" sz="2000" dirty="0">
              <a:solidFill>
                <a:schemeClr val="tx1">
                  <a:lumMod val="75000"/>
                  <a:lumOff val="25000"/>
                </a:schemeClr>
              </a:solidFill>
              <a:cs typeface="Segoe UI Semilight" panose="020B0402040204020203" pitchFamily="34" charset="0"/>
            </a:endParaRPr>
          </a:p>
          <a:p>
            <a:pPr marL="342900" indent="-342900" defTabSz="457200" eaLnBrk="0" fontAlgn="base" hangingPunct="0">
              <a:spcBef>
                <a:spcPts val="600"/>
              </a:spcBef>
              <a:buFont typeface="Arial" panose="020B0604020202020204" pitchFamily="34" charset="0"/>
              <a:buChar char="•"/>
            </a:pPr>
            <a:endParaRPr lang="en-US" sz="2000" dirty="0">
              <a:solidFill>
                <a:schemeClr val="tx1">
                  <a:lumMod val="75000"/>
                  <a:lumOff val="25000"/>
                </a:schemeClr>
              </a:solidFill>
              <a:cs typeface="Segoe UI Semilight" panose="020B0402040204020203" pitchFamily="34" charset="0"/>
            </a:endParaRPr>
          </a:p>
          <a:p>
            <a:pPr marL="342900" indent="-342900" defTabSz="457200" eaLnBrk="0" fontAlgn="base" hangingPunct="0">
              <a:spcBef>
                <a:spcPts val="600"/>
              </a:spcBef>
              <a:buFont typeface="Arial" panose="020B0604020202020204" pitchFamily="34" charset="0"/>
              <a:buChar char="•"/>
            </a:pPr>
            <a:endParaRPr lang="en-US" sz="2000" dirty="0">
              <a:solidFill>
                <a:schemeClr val="tx1">
                  <a:lumMod val="75000"/>
                  <a:lumOff val="25000"/>
                </a:schemeClr>
              </a:solidFill>
              <a:cs typeface="Segoe UI Semilight" panose="020B0402040204020203" pitchFamily="34" charset="0"/>
            </a:endParaRPr>
          </a:p>
          <a:p>
            <a:pPr marL="346075" lvl="1" defTabSz="457200" eaLnBrk="0" fontAlgn="base" hangingPunct="0">
              <a:spcBef>
                <a:spcPts val="600"/>
              </a:spcBef>
            </a:pPr>
            <a:endParaRPr lang="en-US" sz="2000" dirty="0">
              <a:solidFill>
                <a:schemeClr val="tx1">
                  <a:lumMod val="75000"/>
                  <a:lumOff val="25000"/>
                </a:schemeClr>
              </a:solidFill>
              <a:cs typeface="Segoe UI Semilight" panose="020B0402040204020203" pitchFamily="34" charset="0"/>
            </a:endParaRPr>
          </a:p>
          <a:p>
            <a:pPr lvl="1" defTabSz="457200" eaLnBrk="0" fontAlgn="base" hangingPunct="0">
              <a:spcBef>
                <a:spcPts val="600"/>
              </a:spcBef>
            </a:pPr>
            <a:endParaRPr lang="en-US" sz="2000" dirty="0">
              <a:solidFill>
                <a:schemeClr val="tx1">
                  <a:lumMod val="75000"/>
                  <a:lumOff val="25000"/>
                </a:schemeClr>
              </a:solidFill>
              <a:cs typeface="Segoe UI Semilight" panose="020B0402040204020203" pitchFamily="34" charset="0"/>
            </a:endParaRPr>
          </a:p>
          <a:p>
            <a:pPr marL="355600" lvl="1" indent="-174625" defTabSz="457200" eaLnBrk="0" fontAlgn="base" hangingPunct="0">
              <a:spcBef>
                <a:spcPts val="600"/>
              </a:spcBef>
              <a:buFont typeface="Arial" charset="0"/>
              <a:buChar char="•"/>
            </a:pPr>
            <a:endParaRPr lang="en-SG" sz="2000" dirty="0">
              <a:solidFill>
                <a:schemeClr val="tx1">
                  <a:lumMod val="75000"/>
                  <a:lumOff val="25000"/>
                </a:schemeClr>
              </a:solidFill>
            </a:endParaRPr>
          </a:p>
        </p:txBody>
      </p:sp>
      <p:pic>
        <p:nvPicPr>
          <p:cNvPr id="11" name="Graphic 10">
            <a:extLst>
              <a:ext uri="{FF2B5EF4-FFF2-40B4-BE49-F238E27FC236}">
                <a16:creationId xmlns:a16="http://schemas.microsoft.com/office/drawing/2014/main" id="{82E34FBA-5E50-C4B8-E63C-2F81D03A421D}"/>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490701" y="397295"/>
            <a:ext cx="208505" cy="183384"/>
          </a:xfrm>
          <a:prstGeom prst="rect">
            <a:avLst/>
          </a:prstGeom>
        </p:spPr>
      </p:pic>
      <p:sp>
        <p:nvSpPr>
          <p:cNvPr id="7" name="TextBox 6">
            <a:extLst>
              <a:ext uri="{FF2B5EF4-FFF2-40B4-BE49-F238E27FC236}">
                <a16:creationId xmlns:a16="http://schemas.microsoft.com/office/drawing/2014/main" id="{78F5E32A-925E-0E00-59DB-38F49335D104}"/>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spTree>
    <p:extLst>
      <p:ext uri="{BB962C8B-B14F-4D97-AF65-F5344CB8AC3E}">
        <p14:creationId xmlns:p14="http://schemas.microsoft.com/office/powerpoint/2010/main" val="3538944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8</a:t>
            </a:fld>
            <a:endParaRPr lang="x-none"/>
          </a:p>
        </p:txBody>
      </p:sp>
      <p:sp>
        <p:nvSpPr>
          <p:cNvPr id="3" name="TextBox 2">
            <a:extLst>
              <a:ext uri="{FF2B5EF4-FFF2-40B4-BE49-F238E27FC236}">
                <a16:creationId xmlns:a16="http://schemas.microsoft.com/office/drawing/2014/main" id="{E5910064-7F4E-E8FD-726B-397B19985E57}"/>
              </a:ext>
            </a:extLst>
          </p:cNvPr>
          <p:cNvSpPr txBox="1"/>
          <p:nvPr/>
        </p:nvSpPr>
        <p:spPr>
          <a:xfrm>
            <a:off x="395115" y="6283304"/>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sp>
        <p:nvSpPr>
          <p:cNvPr id="6" name="Title 1">
            <a:extLst>
              <a:ext uri="{FF2B5EF4-FFF2-40B4-BE49-F238E27FC236}">
                <a16:creationId xmlns:a16="http://schemas.microsoft.com/office/drawing/2014/main" id="{FC439561-1C58-7B72-038A-A74387001D82}"/>
              </a:ext>
            </a:extLst>
          </p:cNvPr>
          <p:cNvSpPr txBox="1">
            <a:spLocks/>
          </p:cNvSpPr>
          <p:nvPr/>
        </p:nvSpPr>
        <p:spPr>
          <a:xfrm>
            <a:off x="701300" y="500276"/>
            <a:ext cx="825079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a:lstStyle>
          <a:p>
            <a:r>
              <a:rPr lang="en-SG" sz="2800" dirty="0">
                <a:latin typeface="+mn-lt"/>
                <a:cs typeface="Segoe UI Semibold" panose="020B0702040204020203" pitchFamily="34" charset="0"/>
              </a:rPr>
              <a:t>Challenge Details</a:t>
            </a:r>
          </a:p>
        </p:txBody>
      </p:sp>
      <p:sp>
        <p:nvSpPr>
          <p:cNvPr id="5" name="Rectangle 4">
            <a:extLst>
              <a:ext uri="{FF2B5EF4-FFF2-40B4-BE49-F238E27FC236}">
                <a16:creationId xmlns:a16="http://schemas.microsoft.com/office/drawing/2014/main" id="{D992562E-5DD6-35A0-0F91-A76FD0F27A6B}"/>
              </a:ext>
            </a:extLst>
          </p:cNvPr>
          <p:cNvSpPr/>
          <p:nvPr/>
        </p:nvSpPr>
        <p:spPr>
          <a:xfrm>
            <a:off x="701300" y="3286489"/>
            <a:ext cx="10652500" cy="3285979"/>
          </a:xfrm>
          <a:prstGeom prst="rect">
            <a:avLst/>
          </a:prstGeom>
        </p:spPr>
        <p:txBody>
          <a:bodyPr>
            <a:noAutofit/>
          </a:bodyPr>
          <a:lstStyle/>
          <a:p>
            <a:pPr defTabSz="457200" eaLnBrk="0" fontAlgn="base" hangingPunct="0">
              <a:spcBef>
                <a:spcPts val="600"/>
              </a:spcBef>
            </a:pPr>
            <a:r>
              <a:rPr lang="en-US" sz="1600" b="1" u="sng" dirty="0">
                <a:solidFill>
                  <a:schemeClr val="tx1">
                    <a:lumMod val="75000"/>
                    <a:lumOff val="25000"/>
                  </a:schemeClr>
                </a:solidFill>
                <a:cs typeface="Segoe UI Semilight" panose="020B0402040204020203" pitchFamily="34" charset="0"/>
              </a:rPr>
              <a:t>Demo Day Pitching</a:t>
            </a:r>
          </a:p>
          <a:p>
            <a:pPr marL="285750" indent="-285750" defTabSz="457200" eaLnBrk="0" fontAlgn="base" hangingPunct="0">
              <a:spcBef>
                <a:spcPts val="600"/>
              </a:spcBef>
              <a:buFont typeface="Courier New" panose="02070309020205020404" pitchFamily="49" charset="0"/>
              <a:buChar char="o"/>
            </a:pPr>
            <a:r>
              <a:rPr lang="en-US" sz="1400" b="1" dirty="0">
                <a:cs typeface="Segoe UI Semilight" panose="020B0402040204020203" pitchFamily="34" charset="0"/>
              </a:rPr>
              <a:t>Selected Startups stand a chance to pitch their products/services to senior stakeholders of Experia’s network of partners and corporates during the demo day.</a:t>
            </a:r>
          </a:p>
          <a:p>
            <a:pPr defTabSz="457200" eaLnBrk="0" fontAlgn="base" hangingPunct="0">
              <a:spcBef>
                <a:spcPts val="600"/>
              </a:spcBef>
            </a:pPr>
            <a:r>
              <a:rPr lang="en-US" sz="1600" b="1" u="sng" dirty="0">
                <a:solidFill>
                  <a:schemeClr val="tx1">
                    <a:lumMod val="75000"/>
                    <a:lumOff val="25000"/>
                  </a:schemeClr>
                </a:solidFill>
                <a:cs typeface="Segoe UI Semilight" panose="020B0402040204020203" pitchFamily="34" charset="0"/>
              </a:rPr>
              <a:t>Eligibility</a:t>
            </a:r>
          </a:p>
          <a:p>
            <a:pPr marL="342900" indent="-342900" defTabSz="457200" eaLnBrk="0" fontAlgn="base" hangingPunct="0">
              <a:spcBef>
                <a:spcPts val="600"/>
              </a:spcBef>
              <a:buFont typeface="Courier New" panose="02070309020205020404" pitchFamily="49" charset="0"/>
              <a:buChar char="o"/>
            </a:pPr>
            <a:r>
              <a:rPr lang="en-US" sz="1400" dirty="0">
                <a:solidFill>
                  <a:schemeClr val="tx1">
                    <a:lumMod val="75000"/>
                    <a:lumOff val="25000"/>
                  </a:schemeClr>
                </a:solidFill>
                <a:cs typeface="Segoe UI Semilight" panose="020B0402040204020203" pitchFamily="34" charset="0"/>
              </a:rPr>
              <a:t>Start-Ups should fulfill the following criteria before they are eligible to participate at What’s Next: </a:t>
            </a:r>
          </a:p>
          <a:p>
            <a:pPr marL="800100" lvl="1" indent="-342900" defTabSz="457200" eaLnBrk="0" fontAlgn="base" hangingPunct="0">
              <a:spcBef>
                <a:spcPts val="600"/>
              </a:spcBef>
              <a:buFont typeface="Wingdings" panose="05000000000000000000" pitchFamily="2" charset="2"/>
              <a:buChar char="§"/>
            </a:pPr>
            <a:r>
              <a:rPr lang="en-SG" sz="1400" dirty="0">
                <a:solidFill>
                  <a:schemeClr val="tx1">
                    <a:lumMod val="75000"/>
                    <a:lumOff val="25000"/>
                  </a:schemeClr>
                </a:solidFill>
                <a:cs typeface="Segoe UI Semilight" panose="020B0402040204020203" pitchFamily="34" charset="0"/>
              </a:rPr>
              <a:t>Early to Growth Stage</a:t>
            </a:r>
          </a:p>
          <a:p>
            <a:pPr marL="800100" lvl="1" indent="-342900" defTabSz="457200" eaLnBrk="0" fontAlgn="base" hangingPunct="0">
              <a:spcBef>
                <a:spcPts val="600"/>
              </a:spcBef>
              <a:buFont typeface="Wingdings" panose="05000000000000000000" pitchFamily="2" charset="2"/>
              <a:buChar char="§"/>
            </a:pPr>
            <a:r>
              <a:rPr lang="en-SG" sz="1400" dirty="0">
                <a:solidFill>
                  <a:schemeClr val="tx1">
                    <a:lumMod val="75000"/>
                    <a:lumOff val="25000"/>
                  </a:schemeClr>
                </a:solidFill>
                <a:cs typeface="Segoe UI Semilight" panose="020B0402040204020203" pitchFamily="34" charset="0"/>
              </a:rPr>
              <a:t>With a novel and innovative solution to showcase</a:t>
            </a:r>
          </a:p>
          <a:p>
            <a:pPr marL="800100" lvl="1" indent="-342900" defTabSz="457200" eaLnBrk="0" fontAlgn="base" hangingPunct="0">
              <a:spcBef>
                <a:spcPts val="600"/>
              </a:spcBef>
              <a:buFont typeface="Wingdings" panose="05000000000000000000" pitchFamily="2" charset="2"/>
              <a:buChar char="§"/>
            </a:pPr>
            <a:r>
              <a:rPr lang="en-SG" sz="1400" dirty="0">
                <a:solidFill>
                  <a:schemeClr val="tx1">
                    <a:lumMod val="75000"/>
                    <a:lumOff val="25000"/>
                  </a:schemeClr>
                </a:solidFill>
                <a:cs typeface="Segoe UI Semilight" panose="020B0402040204020203" pitchFamily="34" charset="0"/>
              </a:rPr>
              <a:t>Not representing 3</a:t>
            </a:r>
            <a:r>
              <a:rPr lang="en-SG" sz="1400" baseline="30000" dirty="0">
                <a:solidFill>
                  <a:schemeClr val="tx1">
                    <a:lumMod val="75000"/>
                    <a:lumOff val="25000"/>
                  </a:schemeClr>
                </a:solidFill>
                <a:cs typeface="Segoe UI Semilight" panose="020B0402040204020203" pitchFamily="34" charset="0"/>
              </a:rPr>
              <a:t>rd</a:t>
            </a:r>
            <a:r>
              <a:rPr lang="en-SG" sz="1400" dirty="0">
                <a:solidFill>
                  <a:schemeClr val="tx1">
                    <a:lumMod val="75000"/>
                    <a:lumOff val="25000"/>
                  </a:schemeClr>
                </a:solidFill>
                <a:cs typeface="Segoe UI Semilight" panose="020B0402040204020203" pitchFamily="34" charset="0"/>
              </a:rPr>
              <a:t> party products or technology</a:t>
            </a:r>
          </a:p>
          <a:p>
            <a:pPr marL="800100" lvl="1" indent="-342900" defTabSz="457200" eaLnBrk="0" fontAlgn="base" hangingPunct="0">
              <a:spcBef>
                <a:spcPts val="600"/>
              </a:spcBef>
              <a:buFont typeface="Wingdings" panose="05000000000000000000" pitchFamily="2" charset="2"/>
              <a:buChar char="§"/>
            </a:pPr>
            <a:r>
              <a:rPr lang="en-US" sz="1400" dirty="0">
                <a:solidFill>
                  <a:schemeClr val="tx1">
                    <a:lumMod val="75000"/>
                    <a:lumOff val="25000"/>
                  </a:schemeClr>
                </a:solidFill>
                <a:cs typeface="Segoe UI Semilight" panose="020B0402040204020203" pitchFamily="34" charset="0"/>
              </a:rPr>
              <a:t>Not a subsidiary of an established company</a:t>
            </a:r>
            <a:endParaRPr lang="en-US" sz="1600" dirty="0">
              <a:solidFill>
                <a:schemeClr val="tx1">
                  <a:lumMod val="75000"/>
                  <a:lumOff val="25000"/>
                </a:schemeClr>
              </a:solidFill>
              <a:cs typeface="Segoe UI Semilight" panose="020B0402040204020203" pitchFamily="34" charset="0"/>
            </a:endParaRPr>
          </a:p>
          <a:p>
            <a:pPr marL="346075" lvl="1" defTabSz="457200" eaLnBrk="0" fontAlgn="base" hangingPunct="0">
              <a:spcBef>
                <a:spcPts val="600"/>
              </a:spcBef>
            </a:pPr>
            <a:endParaRPr lang="en-US" sz="1600" dirty="0">
              <a:solidFill>
                <a:schemeClr val="tx1">
                  <a:lumMod val="75000"/>
                  <a:lumOff val="25000"/>
                </a:schemeClr>
              </a:solidFill>
              <a:cs typeface="Segoe UI Semilight" panose="020B0402040204020203" pitchFamily="34" charset="0"/>
            </a:endParaRPr>
          </a:p>
          <a:p>
            <a:pPr lvl="1" defTabSz="457200" eaLnBrk="0" fontAlgn="base" hangingPunct="0">
              <a:spcBef>
                <a:spcPts val="600"/>
              </a:spcBef>
            </a:pPr>
            <a:endParaRPr lang="en-US" sz="1600" dirty="0">
              <a:solidFill>
                <a:schemeClr val="tx1">
                  <a:lumMod val="75000"/>
                  <a:lumOff val="25000"/>
                </a:schemeClr>
              </a:solidFill>
              <a:cs typeface="Segoe UI Semilight" panose="020B0402040204020203" pitchFamily="34" charset="0"/>
            </a:endParaRPr>
          </a:p>
          <a:p>
            <a:pPr marL="355600" lvl="1" indent="-174625" defTabSz="457200" eaLnBrk="0" fontAlgn="base" hangingPunct="0">
              <a:spcBef>
                <a:spcPts val="600"/>
              </a:spcBef>
              <a:buFont typeface="Arial" charset="0"/>
              <a:buChar char="•"/>
            </a:pPr>
            <a:endParaRPr lang="en-SG" sz="1600" dirty="0">
              <a:solidFill>
                <a:schemeClr val="tx1">
                  <a:lumMod val="75000"/>
                  <a:lumOff val="25000"/>
                </a:schemeClr>
              </a:solidFill>
            </a:endParaRPr>
          </a:p>
        </p:txBody>
      </p:sp>
      <p:sp>
        <p:nvSpPr>
          <p:cNvPr id="9" name="TextBox 8">
            <a:extLst>
              <a:ext uri="{FF2B5EF4-FFF2-40B4-BE49-F238E27FC236}">
                <a16:creationId xmlns:a16="http://schemas.microsoft.com/office/drawing/2014/main" id="{1F3CDACA-0924-0E2B-7DDC-76EE58ABE934}"/>
              </a:ext>
            </a:extLst>
          </p:cNvPr>
          <p:cNvSpPr txBox="1"/>
          <p:nvPr/>
        </p:nvSpPr>
        <p:spPr>
          <a:xfrm>
            <a:off x="7981925" y="6018300"/>
            <a:ext cx="4204944" cy="307777"/>
          </a:xfrm>
          <a:prstGeom prst="rect">
            <a:avLst/>
          </a:prstGeom>
          <a:noFill/>
        </p:spPr>
        <p:txBody>
          <a:bodyPr wrap="square" rtlCol="0">
            <a:spAutoFit/>
          </a:bodyPr>
          <a:lstStyle/>
          <a:p>
            <a:r>
              <a:rPr lang="en-SG" sz="1400" dirty="0"/>
              <a:t>Contact </a:t>
            </a:r>
            <a:r>
              <a:rPr lang="en-SG" sz="1400" dirty="0">
                <a:hlinkClick r:id="rId2"/>
              </a:rPr>
              <a:t>asia@starburst.aero</a:t>
            </a:r>
            <a:r>
              <a:rPr lang="en-SG" sz="1400" dirty="0"/>
              <a:t> for details</a:t>
            </a:r>
          </a:p>
        </p:txBody>
      </p:sp>
      <p:pic>
        <p:nvPicPr>
          <p:cNvPr id="11" name="Graphic 10">
            <a:extLst>
              <a:ext uri="{FF2B5EF4-FFF2-40B4-BE49-F238E27FC236}">
                <a16:creationId xmlns:a16="http://schemas.microsoft.com/office/drawing/2014/main" id="{82E34FBA-5E50-C4B8-E63C-2F81D03A421D}"/>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490701" y="397295"/>
            <a:ext cx="208505" cy="183384"/>
          </a:xfrm>
          <a:prstGeom prst="rect">
            <a:avLst/>
          </a:prstGeom>
        </p:spPr>
      </p:pic>
      <p:sp>
        <p:nvSpPr>
          <p:cNvPr id="7" name="TextBox 6">
            <a:extLst>
              <a:ext uri="{FF2B5EF4-FFF2-40B4-BE49-F238E27FC236}">
                <a16:creationId xmlns:a16="http://schemas.microsoft.com/office/drawing/2014/main" id="{78F5E32A-925E-0E00-59DB-38F49335D104}"/>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sp>
        <p:nvSpPr>
          <p:cNvPr id="13" name="TextBox 12">
            <a:extLst>
              <a:ext uri="{FF2B5EF4-FFF2-40B4-BE49-F238E27FC236}">
                <a16:creationId xmlns:a16="http://schemas.microsoft.com/office/drawing/2014/main" id="{27C5E667-404F-DB00-A694-26CACF9F4965}"/>
              </a:ext>
            </a:extLst>
          </p:cNvPr>
          <p:cNvSpPr txBox="1"/>
          <p:nvPr/>
        </p:nvSpPr>
        <p:spPr>
          <a:xfrm>
            <a:off x="7930252" y="4891923"/>
            <a:ext cx="3423548" cy="1015663"/>
          </a:xfrm>
          <a:prstGeom prst="rect">
            <a:avLst/>
          </a:prstGeom>
          <a:noFill/>
        </p:spPr>
        <p:txBody>
          <a:bodyPr wrap="square" rtlCol="0">
            <a:spAutoFit/>
          </a:bodyPr>
          <a:lstStyle/>
          <a:p>
            <a:r>
              <a:rPr lang="en-US" sz="2000" b="1" dirty="0">
                <a:solidFill>
                  <a:srgbClr val="FF0000"/>
                </a:solidFill>
                <a:latin typeface="Segoe UI Semilight" panose="020B0402040204020203" pitchFamily="34" charset="0"/>
                <a:cs typeface="Segoe UI Semilight" panose="020B0402040204020203" pitchFamily="34" charset="0"/>
              </a:rPr>
              <a:t>Participation Fee Package: USD$1000 </a:t>
            </a:r>
            <a:r>
              <a:rPr lang="en-US" b="1" dirty="0">
                <a:solidFill>
                  <a:srgbClr val="FF0000"/>
                </a:solidFill>
                <a:latin typeface="Segoe UI Semilight" panose="020B0402040204020203" pitchFamily="34" charset="0"/>
                <a:cs typeface="Segoe UI Semilight" panose="020B0402040204020203" pitchFamily="34" charset="0"/>
              </a:rPr>
              <a:t>(+GST if applicable)</a:t>
            </a:r>
          </a:p>
          <a:p>
            <a:endParaRPr lang="en-US" sz="2000" b="1" dirty="0"/>
          </a:p>
        </p:txBody>
      </p:sp>
      <p:sp>
        <p:nvSpPr>
          <p:cNvPr id="14" name="TextBox 13">
            <a:extLst>
              <a:ext uri="{FF2B5EF4-FFF2-40B4-BE49-F238E27FC236}">
                <a16:creationId xmlns:a16="http://schemas.microsoft.com/office/drawing/2014/main" id="{B3A2D8B5-1C43-D77B-0BA0-6885A280BDDB}"/>
              </a:ext>
            </a:extLst>
          </p:cNvPr>
          <p:cNvSpPr txBox="1"/>
          <p:nvPr/>
        </p:nvSpPr>
        <p:spPr>
          <a:xfrm>
            <a:off x="701300" y="1118637"/>
            <a:ext cx="10997906" cy="2369880"/>
          </a:xfrm>
          <a:prstGeom prst="rect">
            <a:avLst/>
          </a:prstGeom>
          <a:noFill/>
        </p:spPr>
        <p:txBody>
          <a:bodyPr wrap="square" rtlCol="0">
            <a:spAutoFit/>
          </a:bodyPr>
          <a:lstStyle/>
          <a:p>
            <a:pPr defTabSz="457200" eaLnBrk="0" fontAlgn="base" hangingPunct="0">
              <a:spcBef>
                <a:spcPts val="600"/>
              </a:spcBef>
            </a:pPr>
            <a:r>
              <a:rPr lang="en-US" sz="1600" b="1" u="sng" dirty="0">
                <a:solidFill>
                  <a:schemeClr val="tx1">
                    <a:lumMod val="75000"/>
                    <a:lumOff val="25000"/>
                  </a:schemeClr>
                </a:solidFill>
                <a:cs typeface="Segoe UI Semilight" panose="020B0402040204020203" pitchFamily="34" charset="0"/>
              </a:rPr>
              <a:t>Physical Presence at the Exhibition</a:t>
            </a:r>
          </a:p>
          <a:p>
            <a:pPr marL="342900" indent="-342900" defTabSz="457200" eaLnBrk="0" fontAlgn="base" hangingPunct="0">
              <a:spcBef>
                <a:spcPts val="600"/>
              </a:spcBef>
              <a:buFont typeface="Courier New" panose="02070309020205020404" pitchFamily="49" charset="0"/>
              <a:buChar char="o"/>
            </a:pPr>
            <a:r>
              <a:rPr lang="en-US" sz="1400" dirty="0">
                <a:solidFill>
                  <a:schemeClr val="tx1">
                    <a:lumMod val="75000"/>
                    <a:lumOff val="25000"/>
                  </a:schemeClr>
                </a:solidFill>
                <a:cs typeface="Segoe UI Semilight" panose="020B0402040204020203" pitchFamily="34" charset="0"/>
              </a:rPr>
              <a:t>Standard Start-Up Booth (4 sqm) with:</a:t>
            </a:r>
          </a:p>
          <a:p>
            <a:pPr marL="631825" lvl="1" indent="-285750" defTabSz="457200" eaLnBrk="0" fontAlgn="base" hangingPunct="0">
              <a:spcBef>
                <a:spcPts val="600"/>
              </a:spcBef>
              <a:buFont typeface="Wingdings" panose="05000000000000000000" pitchFamily="2" charset="2"/>
              <a:buChar char="§"/>
            </a:pPr>
            <a:r>
              <a:rPr lang="en-US" sz="1400" dirty="0">
                <a:solidFill>
                  <a:schemeClr val="tx1">
                    <a:lumMod val="75000"/>
                    <a:lumOff val="25000"/>
                  </a:schemeClr>
                </a:solidFill>
                <a:cs typeface="Segoe UI Semilight" panose="020B0402040204020203" pitchFamily="34" charset="0"/>
              </a:rPr>
              <a:t>One information counter</a:t>
            </a:r>
          </a:p>
          <a:p>
            <a:pPr marL="631825" lvl="1" indent="-285750" defTabSz="457200" eaLnBrk="0" fontAlgn="base" hangingPunct="0">
              <a:spcBef>
                <a:spcPts val="600"/>
              </a:spcBef>
              <a:buFont typeface="Wingdings" panose="05000000000000000000" pitchFamily="2" charset="2"/>
              <a:buChar char="§"/>
            </a:pPr>
            <a:r>
              <a:rPr lang="en-US" sz="1400" dirty="0">
                <a:solidFill>
                  <a:schemeClr val="tx1">
                    <a:lumMod val="75000"/>
                    <a:lumOff val="25000"/>
                  </a:schemeClr>
                </a:solidFill>
                <a:cs typeface="Segoe UI Semilight" panose="020B0402040204020203" pitchFamily="34" charset="0"/>
              </a:rPr>
              <a:t>One 13amp electrical point</a:t>
            </a:r>
          </a:p>
          <a:p>
            <a:pPr marL="631825" lvl="1" indent="-285750" defTabSz="457200" eaLnBrk="0" fontAlgn="base" hangingPunct="0">
              <a:spcBef>
                <a:spcPts val="600"/>
              </a:spcBef>
              <a:buFont typeface="Wingdings" panose="05000000000000000000" pitchFamily="2" charset="2"/>
              <a:buChar char="§"/>
            </a:pPr>
            <a:r>
              <a:rPr lang="en-US" sz="1400" dirty="0">
                <a:solidFill>
                  <a:schemeClr val="tx1">
                    <a:lumMod val="75000"/>
                    <a:lumOff val="25000"/>
                  </a:schemeClr>
                </a:solidFill>
                <a:cs typeface="Segoe UI Semilight" panose="020B0402040204020203" pitchFamily="34" charset="0"/>
              </a:rPr>
              <a:t>Company name and booth number on fascia board</a:t>
            </a:r>
          </a:p>
          <a:p>
            <a:pPr marL="631825" lvl="1" indent="-285750" defTabSz="457200" eaLnBrk="0" fontAlgn="base" hangingPunct="0">
              <a:spcBef>
                <a:spcPts val="600"/>
              </a:spcBef>
              <a:buFont typeface="Wingdings" panose="05000000000000000000" pitchFamily="2" charset="2"/>
              <a:buChar char="§"/>
            </a:pPr>
            <a:r>
              <a:rPr lang="en-US" sz="1400" dirty="0">
                <a:solidFill>
                  <a:schemeClr val="tx1">
                    <a:lumMod val="75000"/>
                    <a:lumOff val="25000"/>
                  </a:schemeClr>
                </a:solidFill>
                <a:cs typeface="Segoe UI Semilight" panose="020B0402040204020203" pitchFamily="34" charset="0"/>
              </a:rPr>
              <a:t>Exhibitor profile listing on show directory </a:t>
            </a:r>
          </a:p>
          <a:p>
            <a:pPr marL="631825" lvl="1" indent="-285750" defTabSz="457200" eaLnBrk="0" fontAlgn="base" hangingPunct="0">
              <a:spcBef>
                <a:spcPts val="600"/>
              </a:spcBef>
              <a:buFont typeface="Wingdings" panose="05000000000000000000" pitchFamily="2" charset="2"/>
              <a:buChar char="§"/>
            </a:pPr>
            <a:r>
              <a:rPr lang="en-US" sz="1400" dirty="0">
                <a:solidFill>
                  <a:schemeClr val="tx1">
                    <a:lumMod val="75000"/>
                    <a:lumOff val="25000"/>
                  </a:schemeClr>
                </a:solidFill>
                <a:cs typeface="Segoe UI Semilight" panose="020B0402040204020203" pitchFamily="34" charset="0"/>
              </a:rPr>
              <a:t>Company logo and profile to be featured on website</a:t>
            </a:r>
            <a:endParaRPr lang="en-US" sz="1600" b="1" u="sng" dirty="0">
              <a:solidFill>
                <a:schemeClr val="tx1">
                  <a:lumMod val="75000"/>
                  <a:lumOff val="25000"/>
                </a:schemeClr>
              </a:solidFill>
              <a:cs typeface="Segoe UI Semilight" panose="020B0402040204020203" pitchFamily="34" charset="0"/>
            </a:endParaRPr>
          </a:p>
          <a:p>
            <a:endParaRPr lang="en-US" dirty="0"/>
          </a:p>
        </p:txBody>
      </p:sp>
      <p:sp>
        <p:nvSpPr>
          <p:cNvPr id="15" name="TextBox 14">
            <a:extLst>
              <a:ext uri="{FF2B5EF4-FFF2-40B4-BE49-F238E27FC236}">
                <a16:creationId xmlns:a16="http://schemas.microsoft.com/office/drawing/2014/main" id="{394BE978-D51E-0072-2A53-72FC8330A22D}"/>
              </a:ext>
            </a:extLst>
          </p:cNvPr>
          <p:cNvSpPr txBox="1"/>
          <p:nvPr/>
        </p:nvSpPr>
        <p:spPr>
          <a:xfrm>
            <a:off x="3800841" y="1698517"/>
            <a:ext cx="3261514" cy="954107"/>
          </a:xfrm>
          <a:prstGeom prst="rect">
            <a:avLst/>
          </a:prstGeom>
          <a:noFill/>
        </p:spPr>
        <p:txBody>
          <a:bodyPr wrap="square" rtlCol="0">
            <a:spAutoFit/>
          </a:bodyPr>
          <a:lstStyle/>
          <a:p>
            <a:pPr marL="285750" indent="-285750">
              <a:buFont typeface="Wingdings" panose="05000000000000000000" pitchFamily="2" charset="2"/>
              <a:buChar char="§"/>
            </a:pPr>
            <a:r>
              <a:rPr lang="en-US" sz="1400" dirty="0">
                <a:solidFill>
                  <a:schemeClr val="tx1">
                    <a:lumMod val="75000"/>
                    <a:lumOff val="25000"/>
                  </a:schemeClr>
                </a:solidFill>
              </a:rPr>
              <a:t>A1 poster (optional add-ons)</a:t>
            </a:r>
          </a:p>
          <a:p>
            <a:pPr marL="285750" indent="-285750">
              <a:buFont typeface="Wingdings" panose="05000000000000000000" pitchFamily="2" charset="2"/>
              <a:buChar char="§"/>
            </a:pPr>
            <a:r>
              <a:rPr lang="en-US" sz="1400" dirty="0">
                <a:solidFill>
                  <a:schemeClr val="tx1">
                    <a:lumMod val="75000"/>
                    <a:lumOff val="25000"/>
                  </a:schemeClr>
                </a:solidFill>
              </a:rPr>
              <a:t>Counter graphics (optional add-ons)</a:t>
            </a:r>
          </a:p>
          <a:p>
            <a:pPr marL="285750" indent="-285750">
              <a:buFont typeface="Wingdings" panose="05000000000000000000" pitchFamily="2" charset="2"/>
              <a:buChar char="§"/>
            </a:pPr>
            <a:endParaRPr lang="en-US" sz="1400" dirty="0">
              <a:solidFill>
                <a:schemeClr val="tx1">
                  <a:lumMod val="75000"/>
                  <a:lumOff val="25000"/>
                </a:schemeClr>
              </a:solidFill>
            </a:endParaRPr>
          </a:p>
          <a:p>
            <a:pPr marL="285750" indent="-285750">
              <a:buFont typeface="Arial" panose="020B0604020202020204" pitchFamily="34" charset="0"/>
              <a:buChar char="•"/>
            </a:pPr>
            <a:endParaRPr lang="en-US" sz="1400" dirty="0">
              <a:solidFill>
                <a:schemeClr val="tx1">
                  <a:lumMod val="65000"/>
                  <a:lumOff val="35000"/>
                </a:schemeClr>
              </a:solidFill>
            </a:endParaRPr>
          </a:p>
        </p:txBody>
      </p:sp>
      <p:pic>
        <p:nvPicPr>
          <p:cNvPr id="17" name="Picture 16">
            <a:extLst>
              <a:ext uri="{FF2B5EF4-FFF2-40B4-BE49-F238E27FC236}">
                <a16:creationId xmlns:a16="http://schemas.microsoft.com/office/drawing/2014/main" id="{53106BEE-12EE-8C1C-1183-4B800BEB4450}"/>
              </a:ext>
            </a:extLst>
          </p:cNvPr>
          <p:cNvPicPr>
            <a:picLocks noChangeAspect="1"/>
          </p:cNvPicPr>
          <p:nvPr/>
        </p:nvPicPr>
        <p:blipFill>
          <a:blip r:embed="rId5"/>
          <a:stretch>
            <a:fillRect/>
          </a:stretch>
        </p:blipFill>
        <p:spPr>
          <a:xfrm>
            <a:off x="7981925" y="969630"/>
            <a:ext cx="2552700" cy="2552700"/>
          </a:xfrm>
          <a:prstGeom prst="rect">
            <a:avLst/>
          </a:prstGeom>
        </p:spPr>
      </p:pic>
    </p:spTree>
    <p:extLst>
      <p:ext uri="{BB962C8B-B14F-4D97-AF65-F5344CB8AC3E}">
        <p14:creationId xmlns:p14="http://schemas.microsoft.com/office/powerpoint/2010/main" val="2326754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55FA40-18BA-5378-494F-7B1AE92156D1}"/>
              </a:ext>
            </a:extLst>
          </p:cNvPr>
          <p:cNvSpPr>
            <a:spLocks noGrp="1"/>
          </p:cNvSpPr>
          <p:nvPr>
            <p:ph type="sldNum" sz="quarter" idx="12"/>
          </p:nvPr>
        </p:nvSpPr>
        <p:spPr/>
        <p:txBody>
          <a:bodyPr/>
          <a:lstStyle/>
          <a:p>
            <a:fld id="{4C2E7398-F9FC-264B-B58F-583F763DCE0F}" type="slidenum">
              <a:rPr lang="x-none" smtClean="0"/>
              <a:t>9</a:t>
            </a:fld>
            <a:endParaRPr lang="x-none"/>
          </a:p>
        </p:txBody>
      </p:sp>
      <p:sp>
        <p:nvSpPr>
          <p:cNvPr id="3" name="TextBox 2">
            <a:extLst>
              <a:ext uri="{FF2B5EF4-FFF2-40B4-BE49-F238E27FC236}">
                <a16:creationId xmlns:a16="http://schemas.microsoft.com/office/drawing/2014/main" id="{E5910064-7F4E-E8FD-726B-397B19985E57}"/>
              </a:ext>
            </a:extLst>
          </p:cNvPr>
          <p:cNvSpPr txBox="1"/>
          <p:nvPr/>
        </p:nvSpPr>
        <p:spPr>
          <a:xfrm>
            <a:off x="395115" y="6283304"/>
            <a:ext cx="6811453" cy="230928"/>
          </a:xfrm>
          <a:prstGeom prst="rect">
            <a:avLst/>
          </a:prstGeom>
          <a:solidFill>
            <a:schemeClr val="bg1"/>
          </a:solidFill>
        </p:spPr>
        <p:txBody>
          <a:bodyPr wrap="square" rtlCol="0">
            <a:spAutoFit/>
          </a:bodyPr>
          <a:lstStyle/>
          <a:p>
            <a:pPr algn="r"/>
            <a:r>
              <a:rPr lang="en-GB" sz="900" b="1" spc="20" dirty="0">
                <a:latin typeface="Degular Display Semibold" pitchFamily="82" charset="77"/>
              </a:rPr>
              <a:t>© Experia Events Pte Ltd. All Rights Reserved Certified with the Data Protection Trustmark (DPTM), ISO27001 and SG SafeEvent</a:t>
            </a:r>
          </a:p>
        </p:txBody>
      </p:sp>
      <p:sp>
        <p:nvSpPr>
          <p:cNvPr id="6" name="Title 1">
            <a:extLst>
              <a:ext uri="{FF2B5EF4-FFF2-40B4-BE49-F238E27FC236}">
                <a16:creationId xmlns:a16="http://schemas.microsoft.com/office/drawing/2014/main" id="{FC439561-1C58-7B72-038A-A74387001D82}"/>
              </a:ext>
            </a:extLst>
          </p:cNvPr>
          <p:cNvSpPr txBox="1">
            <a:spLocks/>
          </p:cNvSpPr>
          <p:nvPr/>
        </p:nvSpPr>
        <p:spPr>
          <a:xfrm>
            <a:off x="667432" y="513572"/>
            <a:ext cx="825079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a:lstStyle>
          <a:p>
            <a:r>
              <a:rPr lang="en-SG" sz="2800" dirty="0">
                <a:latin typeface="+mn-lt"/>
                <a:cs typeface="Segoe UI Semibold" panose="020B0702040204020203" pitchFamily="34" charset="0"/>
              </a:rPr>
              <a:t>Challenge Details</a:t>
            </a:r>
          </a:p>
        </p:txBody>
      </p:sp>
      <p:sp>
        <p:nvSpPr>
          <p:cNvPr id="8" name="TextBox 7">
            <a:extLst>
              <a:ext uri="{FF2B5EF4-FFF2-40B4-BE49-F238E27FC236}">
                <a16:creationId xmlns:a16="http://schemas.microsoft.com/office/drawing/2014/main" id="{9747F427-5DE3-DC97-F390-9722EC65448B}"/>
              </a:ext>
            </a:extLst>
          </p:cNvPr>
          <p:cNvSpPr txBox="1"/>
          <p:nvPr/>
        </p:nvSpPr>
        <p:spPr>
          <a:xfrm>
            <a:off x="240318" y="1160433"/>
            <a:ext cx="5088834" cy="954107"/>
          </a:xfrm>
          <a:prstGeom prst="rect">
            <a:avLst/>
          </a:prstGeom>
          <a:noFill/>
        </p:spPr>
        <p:txBody>
          <a:bodyPr wrap="square" rtlCol="0">
            <a:spAutoFit/>
          </a:bodyPr>
          <a:lstStyle/>
          <a:p>
            <a:pPr algn="ctr"/>
            <a:r>
              <a:rPr lang="en-SG" sz="2800" dirty="0">
                <a:solidFill>
                  <a:srgbClr val="FF6600"/>
                </a:solidFill>
                <a:cs typeface="Segoe UI Semibold" panose="020B0702040204020203" pitchFamily="34" charset="0"/>
              </a:rPr>
              <a:t>Specific Problem Statements</a:t>
            </a:r>
            <a:endParaRPr lang="en-US" sz="2800" dirty="0">
              <a:solidFill>
                <a:srgbClr val="FF6600"/>
              </a:solidFill>
              <a:cs typeface="Segoe UI Semibold" panose="020B0702040204020203" pitchFamily="34" charset="0"/>
            </a:endParaRPr>
          </a:p>
          <a:p>
            <a:pPr algn="ctr"/>
            <a:endParaRPr lang="en-SG" sz="2800" dirty="0">
              <a:solidFill>
                <a:srgbClr val="FF6600"/>
              </a:solidFill>
              <a:cs typeface="Segoe UI Semibold" panose="020B0702040204020203" pitchFamily="34" charset="0"/>
            </a:endParaRPr>
          </a:p>
        </p:txBody>
      </p:sp>
      <p:sp>
        <p:nvSpPr>
          <p:cNvPr id="11" name="TextBox 10">
            <a:extLst>
              <a:ext uri="{FF2B5EF4-FFF2-40B4-BE49-F238E27FC236}">
                <a16:creationId xmlns:a16="http://schemas.microsoft.com/office/drawing/2014/main" id="{02B2D8DF-2040-E51F-D386-C8A05200F23C}"/>
              </a:ext>
            </a:extLst>
          </p:cNvPr>
          <p:cNvSpPr txBox="1"/>
          <p:nvPr/>
        </p:nvSpPr>
        <p:spPr>
          <a:xfrm>
            <a:off x="7613639" y="1133167"/>
            <a:ext cx="3588026" cy="954107"/>
          </a:xfrm>
          <a:prstGeom prst="rect">
            <a:avLst/>
          </a:prstGeom>
          <a:noFill/>
        </p:spPr>
        <p:txBody>
          <a:bodyPr wrap="square" rtlCol="0">
            <a:spAutoFit/>
          </a:bodyPr>
          <a:lstStyle/>
          <a:p>
            <a:pPr algn="ctr"/>
            <a:r>
              <a:rPr lang="en-US" sz="2800" dirty="0">
                <a:solidFill>
                  <a:srgbClr val="FF6600"/>
                </a:solidFill>
                <a:cs typeface="Segoe UI Semibold" panose="020B0702040204020203" pitchFamily="34" charset="0"/>
              </a:rPr>
              <a:t>Others</a:t>
            </a:r>
          </a:p>
          <a:p>
            <a:pPr algn="ctr"/>
            <a:endParaRPr lang="en-SG" sz="2800" dirty="0">
              <a:solidFill>
                <a:srgbClr val="FF6600"/>
              </a:solidFill>
              <a:latin typeface="Segoe UI Semibold" panose="020B0702040204020203" pitchFamily="34" charset="0"/>
              <a:cs typeface="Segoe UI Semibold" panose="020B0702040204020203" pitchFamily="34" charset="0"/>
            </a:endParaRPr>
          </a:p>
        </p:txBody>
      </p:sp>
      <p:sp>
        <p:nvSpPr>
          <p:cNvPr id="12" name="TextBox 11">
            <a:extLst>
              <a:ext uri="{FF2B5EF4-FFF2-40B4-BE49-F238E27FC236}">
                <a16:creationId xmlns:a16="http://schemas.microsoft.com/office/drawing/2014/main" id="{0350A43F-C3F0-2330-0308-5B2164747E9C}"/>
              </a:ext>
            </a:extLst>
          </p:cNvPr>
          <p:cNvSpPr txBox="1"/>
          <p:nvPr/>
        </p:nvSpPr>
        <p:spPr>
          <a:xfrm>
            <a:off x="240318" y="2087274"/>
            <a:ext cx="6132443" cy="4062651"/>
          </a:xfrm>
          <a:prstGeom prst="rect">
            <a:avLst/>
          </a:prstGeom>
          <a:noFill/>
        </p:spPr>
        <p:txBody>
          <a:bodyPr wrap="square" rtlCol="0">
            <a:spAutoFit/>
          </a:bodyPr>
          <a:lstStyle/>
          <a:p>
            <a:pPr marL="285750" indent="-285750">
              <a:buFont typeface="Arial" panose="020B0604020202020204" pitchFamily="34" charset="0"/>
              <a:buChar char="•"/>
            </a:pPr>
            <a:r>
              <a:rPr lang="en-US" sz="1600" dirty="0"/>
              <a:t>How might we have a low-cost solution that is easily deployable (without the need for another support vessel or heavy lifting equipment) to detect and neutralize both underwater diver and unmanned underwater vehicles threats for anchored ships?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i="0" dirty="0">
                <a:effectLst/>
              </a:rPr>
              <a:t>How can we carry out survey and inspection checks of ship hulls, with minimal manpower?</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i="0" dirty="0">
                <a:effectLst/>
              </a:rPr>
              <a:t>How can we perform conditional monitoring and predictive maintenance on Electronics?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SG" sz="1600" i="0" dirty="0">
                <a:solidFill>
                  <a:srgbClr val="212121"/>
                </a:solidFill>
                <a:effectLst/>
              </a:rPr>
              <a:t>Usage of AI to improve trainer to trainee ratio for classroom and practical learning settings.</a:t>
            </a: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endParaRPr lang="en-US" sz="2000" dirty="0"/>
          </a:p>
        </p:txBody>
      </p:sp>
      <p:sp>
        <p:nvSpPr>
          <p:cNvPr id="13" name="TextBox 12">
            <a:extLst>
              <a:ext uri="{FF2B5EF4-FFF2-40B4-BE49-F238E27FC236}">
                <a16:creationId xmlns:a16="http://schemas.microsoft.com/office/drawing/2014/main" id="{0B56F1A3-0D09-D75A-10B2-7908C9B79812}"/>
              </a:ext>
            </a:extLst>
          </p:cNvPr>
          <p:cNvSpPr txBox="1"/>
          <p:nvPr/>
        </p:nvSpPr>
        <p:spPr>
          <a:xfrm>
            <a:off x="6857257" y="2123187"/>
            <a:ext cx="5334743" cy="4093428"/>
          </a:xfrm>
          <a:prstGeom prst="rect">
            <a:avLst/>
          </a:prstGeom>
          <a:noFill/>
        </p:spPr>
        <p:txBody>
          <a:bodyPr wrap="square" rtlCol="0">
            <a:spAutoFit/>
          </a:bodyPr>
          <a:lstStyle/>
          <a:p>
            <a:pPr marL="285750" indent="-285750">
              <a:buFont typeface="Arial" panose="020B0604020202020204" pitchFamily="34" charset="0"/>
              <a:buChar char="•"/>
            </a:pPr>
            <a:r>
              <a:rPr lang="en-SG" sz="1600" dirty="0">
                <a:solidFill>
                  <a:srgbClr val="212121"/>
                </a:solidFill>
              </a:rPr>
              <a:t>Sustainable fuel for maritime vessels</a:t>
            </a:r>
          </a:p>
          <a:p>
            <a:pPr marL="285750" indent="-285750">
              <a:buFont typeface="Arial" panose="020B0604020202020204" pitchFamily="34" charset="0"/>
              <a:buChar char="•"/>
            </a:pPr>
            <a:endParaRPr lang="en-SG" sz="1600" dirty="0">
              <a:solidFill>
                <a:srgbClr val="212121"/>
              </a:solidFill>
            </a:endParaRPr>
          </a:p>
          <a:p>
            <a:pPr marL="285750" indent="-285750">
              <a:buFont typeface="Arial" panose="020B0604020202020204" pitchFamily="34" charset="0"/>
              <a:buChar char="•"/>
            </a:pPr>
            <a:r>
              <a:rPr lang="en-SG" sz="1600" dirty="0">
                <a:solidFill>
                  <a:srgbClr val="212121"/>
                </a:solidFill>
              </a:rPr>
              <a:t>Hydrogen fuel cell for maritime and port applications</a:t>
            </a:r>
          </a:p>
          <a:p>
            <a:pPr marL="285750" indent="-285750">
              <a:buFont typeface="Arial" panose="020B0604020202020204" pitchFamily="34" charset="0"/>
              <a:buChar char="•"/>
            </a:pPr>
            <a:endParaRPr lang="en-SG" sz="1600" dirty="0">
              <a:solidFill>
                <a:srgbClr val="212121"/>
              </a:solidFill>
            </a:endParaRPr>
          </a:p>
          <a:p>
            <a:pPr marL="285750" indent="-285750">
              <a:buFont typeface="Arial" panose="020B0604020202020204" pitchFamily="34" charset="0"/>
              <a:buChar char="•"/>
            </a:pPr>
            <a:r>
              <a:rPr lang="en-SG" sz="1600" dirty="0">
                <a:solidFill>
                  <a:srgbClr val="212121"/>
                </a:solidFill>
              </a:rPr>
              <a:t>Weather technologies</a:t>
            </a:r>
          </a:p>
          <a:p>
            <a:pPr marL="285750" indent="-285750">
              <a:buFont typeface="Arial" panose="020B0604020202020204" pitchFamily="34" charset="0"/>
              <a:buChar char="•"/>
            </a:pPr>
            <a:endParaRPr lang="en-SG" sz="1600" dirty="0">
              <a:solidFill>
                <a:srgbClr val="212121"/>
              </a:solidFill>
            </a:endParaRPr>
          </a:p>
          <a:p>
            <a:pPr marL="285750" indent="-285750">
              <a:buFont typeface="Arial" panose="020B0604020202020204" pitchFamily="34" charset="0"/>
              <a:buChar char="•"/>
            </a:pPr>
            <a:r>
              <a:rPr lang="en-SG" sz="1600" dirty="0">
                <a:solidFill>
                  <a:srgbClr val="212121"/>
                </a:solidFill>
              </a:rPr>
              <a:t>Wave energy applications</a:t>
            </a:r>
          </a:p>
          <a:p>
            <a:pPr marL="285750" indent="-285750">
              <a:buFont typeface="Arial" panose="020B0604020202020204" pitchFamily="34" charset="0"/>
              <a:buChar char="•"/>
            </a:pPr>
            <a:endParaRPr lang="en-SG" sz="1600" dirty="0">
              <a:solidFill>
                <a:srgbClr val="212121"/>
              </a:solidFill>
            </a:endParaRPr>
          </a:p>
          <a:p>
            <a:pPr marL="285750" indent="-285750">
              <a:buFont typeface="Arial" panose="020B0604020202020204" pitchFamily="34" charset="0"/>
              <a:buChar char="•"/>
            </a:pPr>
            <a:r>
              <a:rPr lang="en-SG" sz="1600" dirty="0">
                <a:solidFill>
                  <a:srgbClr val="212121"/>
                </a:solidFill>
              </a:rPr>
              <a:t>Carbon Capture, Utilisation and, Storage (CCUS) for maritime</a:t>
            </a:r>
          </a:p>
          <a:p>
            <a:pPr marL="285750" indent="-285750">
              <a:buFont typeface="Arial" panose="020B0604020202020204" pitchFamily="34" charset="0"/>
              <a:buChar char="•"/>
            </a:pPr>
            <a:endParaRPr lang="en-SG" sz="1600" dirty="0">
              <a:solidFill>
                <a:srgbClr val="212121"/>
              </a:solidFill>
            </a:endParaRPr>
          </a:p>
          <a:p>
            <a:pPr marL="285750" indent="-285750">
              <a:buFont typeface="Arial" panose="020B0604020202020204" pitchFamily="34" charset="0"/>
              <a:buChar char="•"/>
            </a:pPr>
            <a:r>
              <a:rPr lang="en-SG" sz="1600" dirty="0">
                <a:solidFill>
                  <a:srgbClr val="212121"/>
                </a:solidFill>
              </a:rPr>
              <a:t>Other innovative/emerging technologies for maritime and defence sector</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endParaRPr lang="en-US" sz="2000" dirty="0"/>
          </a:p>
        </p:txBody>
      </p:sp>
      <p:cxnSp>
        <p:nvCxnSpPr>
          <p:cNvPr id="14" name="Straight Connector 13">
            <a:extLst>
              <a:ext uri="{FF2B5EF4-FFF2-40B4-BE49-F238E27FC236}">
                <a16:creationId xmlns:a16="http://schemas.microsoft.com/office/drawing/2014/main" id="{84459068-8D37-FF41-A11A-6795BA5CC412}"/>
              </a:ext>
            </a:extLst>
          </p:cNvPr>
          <p:cNvCxnSpPr>
            <a:cxnSpLocks/>
          </p:cNvCxnSpPr>
          <p:nvPr/>
        </p:nvCxnSpPr>
        <p:spPr>
          <a:xfrm>
            <a:off x="6629400" y="1862356"/>
            <a:ext cx="0" cy="3902118"/>
          </a:xfrm>
          <a:prstGeom prst="line">
            <a:avLst/>
          </a:prstGeom>
        </p:spPr>
        <p:style>
          <a:lnRef idx="2">
            <a:schemeClr val="dk1"/>
          </a:lnRef>
          <a:fillRef idx="0">
            <a:schemeClr val="dk1"/>
          </a:fillRef>
          <a:effectRef idx="1">
            <a:schemeClr val="dk1"/>
          </a:effectRef>
          <a:fontRef idx="minor">
            <a:schemeClr val="tx1"/>
          </a:fontRef>
        </p:style>
      </p:cxnSp>
      <p:pic>
        <p:nvPicPr>
          <p:cNvPr id="17" name="Graphic 16">
            <a:extLst>
              <a:ext uri="{FF2B5EF4-FFF2-40B4-BE49-F238E27FC236}">
                <a16:creationId xmlns:a16="http://schemas.microsoft.com/office/drawing/2014/main" id="{109EBF85-BE0B-2F5D-A20A-084C32F56343}"/>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490701" y="397295"/>
            <a:ext cx="208505" cy="183384"/>
          </a:xfrm>
          <a:prstGeom prst="rect">
            <a:avLst/>
          </a:prstGeom>
        </p:spPr>
      </p:pic>
      <p:sp>
        <p:nvSpPr>
          <p:cNvPr id="10" name="TextBox 9">
            <a:extLst>
              <a:ext uri="{FF2B5EF4-FFF2-40B4-BE49-F238E27FC236}">
                <a16:creationId xmlns:a16="http://schemas.microsoft.com/office/drawing/2014/main" id="{51C5592A-F743-BF1B-9B01-5FE57DD5E2A8}"/>
              </a:ext>
            </a:extLst>
          </p:cNvPr>
          <p:cNvSpPr txBox="1"/>
          <p:nvPr/>
        </p:nvSpPr>
        <p:spPr>
          <a:xfrm>
            <a:off x="9345336" y="384860"/>
            <a:ext cx="2179232" cy="230832"/>
          </a:xfrm>
          <a:prstGeom prst="rect">
            <a:avLst/>
          </a:prstGeom>
          <a:solidFill>
            <a:schemeClr val="bg1"/>
          </a:solidFill>
        </p:spPr>
        <p:txBody>
          <a:bodyPr wrap="square" rtlCol="0">
            <a:spAutoFit/>
          </a:bodyPr>
          <a:lstStyle/>
          <a:p>
            <a:pPr algn="r"/>
            <a:r>
              <a:rPr lang="en-GB" sz="900" b="1" spc="20" dirty="0">
                <a:latin typeface="Degular Display Semibold" pitchFamily="82" charset="77"/>
              </a:rPr>
              <a:t>IMDEX Innovation Challenge </a:t>
            </a:r>
          </a:p>
        </p:txBody>
      </p:sp>
    </p:spTree>
    <p:extLst>
      <p:ext uri="{BB962C8B-B14F-4D97-AF65-F5344CB8AC3E}">
        <p14:creationId xmlns:p14="http://schemas.microsoft.com/office/powerpoint/2010/main" val="3318078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Rectangle 6"/>
          <p:cNvSpPr/>
          <p:nvPr/>
        </p:nvSpPr>
        <p:spPr>
          <a:xfrm>
            <a:off x="0" y="0"/>
            <a:ext cx="12192000" cy="6858000"/>
          </a:xfrm>
          <a:prstGeom prst="rect">
            <a:avLst/>
          </a:prstGeom>
          <a:solidFill>
            <a:srgbClr val="F8F8F8">
              <a:alpha val="5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4" name="TextBox 3">
            <a:extLst>
              <a:ext uri="{FF2B5EF4-FFF2-40B4-BE49-F238E27FC236}">
                <a16:creationId xmlns:a16="http://schemas.microsoft.com/office/drawing/2014/main" id="{247D927A-FB61-A344-BE33-18674D1B82C3}"/>
              </a:ext>
            </a:extLst>
          </p:cNvPr>
          <p:cNvSpPr txBox="1"/>
          <p:nvPr/>
        </p:nvSpPr>
        <p:spPr>
          <a:xfrm>
            <a:off x="560193" y="4538890"/>
            <a:ext cx="7513428" cy="694357"/>
          </a:xfrm>
          <a:prstGeom prst="rect">
            <a:avLst/>
          </a:prstGeom>
          <a:noFill/>
        </p:spPr>
        <p:txBody>
          <a:bodyPr wrap="square" rtlCol="0" anchor="ctr">
            <a:spAutoFit/>
          </a:bodyPr>
          <a:lstStyle/>
          <a:p>
            <a:pPr>
              <a:lnSpc>
                <a:spcPts val="4500"/>
              </a:lnSpc>
            </a:pPr>
            <a:r>
              <a:rPr lang="en-GB" sz="4800" b="1" spc="20" dirty="0">
                <a:solidFill>
                  <a:srgbClr val="1E63C7"/>
                </a:solidFill>
                <a:effectLst/>
                <a:latin typeface="Degular Display" pitchFamily="82" charset="77"/>
              </a:rPr>
              <a:t>THE FUTURE IS HERE</a:t>
            </a:r>
            <a:endParaRPr lang="x-none" sz="4800" b="1" spc="20" dirty="0">
              <a:solidFill>
                <a:srgbClr val="1E63C7"/>
              </a:solidFill>
              <a:latin typeface="Degular Display" pitchFamily="82" charset="77"/>
            </a:endParaRPr>
          </a:p>
        </p:txBody>
      </p:sp>
      <p:sp>
        <p:nvSpPr>
          <p:cNvPr id="20" name="TextBox 19">
            <a:extLst>
              <a:ext uri="{FF2B5EF4-FFF2-40B4-BE49-F238E27FC236}">
                <a16:creationId xmlns:a16="http://schemas.microsoft.com/office/drawing/2014/main" id="{870FD2BA-0EEE-6D41-BDCD-756FDC82FDA4}"/>
              </a:ext>
            </a:extLst>
          </p:cNvPr>
          <p:cNvSpPr txBox="1"/>
          <p:nvPr/>
        </p:nvSpPr>
        <p:spPr>
          <a:xfrm>
            <a:off x="560193" y="5233247"/>
            <a:ext cx="5160991" cy="892552"/>
          </a:xfrm>
          <a:prstGeom prst="rect">
            <a:avLst/>
          </a:prstGeom>
          <a:noFill/>
        </p:spPr>
        <p:txBody>
          <a:bodyPr wrap="square" rtlCol="0">
            <a:spAutoFit/>
          </a:bodyPr>
          <a:lstStyle/>
          <a:p>
            <a:r>
              <a:rPr lang="en-GB" sz="2000" spc="20" dirty="0">
                <a:latin typeface="Degular Display Italic Black" panose="04040806060303040305" pitchFamily="82" charset="0"/>
              </a:rPr>
              <a:t>Contact the Starburst Asia team today!</a:t>
            </a:r>
          </a:p>
          <a:p>
            <a:r>
              <a:rPr lang="en-GB" sz="1600" b="1" i="1" u="sng" spc="20" dirty="0">
                <a:latin typeface="Degular Display Italic Black" panose="04040806060303040305" pitchFamily="82" charset="0"/>
              </a:rPr>
              <a:t>asia@starburst.aero</a:t>
            </a:r>
          </a:p>
          <a:p>
            <a:r>
              <a:rPr lang="en-GB" sz="1600" spc="20" dirty="0">
                <a:latin typeface="Degular Display Italic Black" panose="04040806060303040305" pitchFamily="82" charset="0"/>
              </a:rPr>
              <a:t>	</a:t>
            </a:r>
            <a:endParaRPr lang="x-none" sz="1600" spc="20" dirty="0">
              <a:latin typeface="Degular Display Italic Black" panose="04040806060303040305" pitchFamily="82" charset="0"/>
            </a:endParaRPr>
          </a:p>
        </p:txBody>
      </p:sp>
      <p:sp>
        <p:nvSpPr>
          <p:cNvPr id="33" name="TextBox 32">
            <a:extLst>
              <a:ext uri="{FF2B5EF4-FFF2-40B4-BE49-F238E27FC236}">
                <a16:creationId xmlns:a16="http://schemas.microsoft.com/office/drawing/2014/main" id="{377E4D3D-3B3B-8B40-A517-0BD27E0D052C}"/>
              </a:ext>
            </a:extLst>
          </p:cNvPr>
          <p:cNvSpPr txBox="1"/>
          <p:nvPr/>
        </p:nvSpPr>
        <p:spPr>
          <a:xfrm>
            <a:off x="13586791" y="2305878"/>
            <a:ext cx="184731" cy="369332"/>
          </a:xfrm>
          <a:prstGeom prst="rect">
            <a:avLst/>
          </a:prstGeom>
          <a:noFill/>
        </p:spPr>
        <p:txBody>
          <a:bodyPr wrap="none" rtlCol="0">
            <a:spAutoFit/>
          </a:bodyPr>
          <a:lstStyle/>
          <a:p>
            <a:endParaRPr lang="x-none" dirty="0"/>
          </a:p>
        </p:txBody>
      </p:sp>
      <p:pic>
        <p:nvPicPr>
          <p:cNvPr id="8" name="Picture 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33046" y="3984465"/>
            <a:ext cx="2396859" cy="450204"/>
          </a:xfrm>
          <a:prstGeom prst="rect">
            <a:avLst/>
          </a:prstGeom>
        </p:spPr>
      </p:pic>
      <p:grpSp>
        <p:nvGrpSpPr>
          <p:cNvPr id="18" name="Group 17">
            <a:extLst>
              <a:ext uri="{FF2B5EF4-FFF2-40B4-BE49-F238E27FC236}">
                <a16:creationId xmlns:a16="http://schemas.microsoft.com/office/drawing/2014/main" id="{9663A70A-58CB-104B-9F16-457C3E58541B}"/>
              </a:ext>
            </a:extLst>
          </p:cNvPr>
          <p:cNvGrpSpPr/>
          <p:nvPr/>
        </p:nvGrpSpPr>
        <p:grpSpPr>
          <a:xfrm>
            <a:off x="560193" y="278677"/>
            <a:ext cx="11071616" cy="6244174"/>
            <a:chOff x="560193" y="278677"/>
            <a:chExt cx="11071616" cy="6244174"/>
          </a:xfrm>
        </p:grpSpPr>
        <p:sp>
          <p:nvSpPr>
            <p:cNvPr id="19" name="TextBox 18">
              <a:extLst>
                <a:ext uri="{FF2B5EF4-FFF2-40B4-BE49-F238E27FC236}">
                  <a16:creationId xmlns:a16="http://schemas.microsoft.com/office/drawing/2014/main" id="{15ED7560-8C14-7149-84AC-6924E7E82B1D}"/>
                </a:ext>
              </a:extLst>
            </p:cNvPr>
            <p:cNvSpPr txBox="1"/>
            <p:nvPr/>
          </p:nvSpPr>
          <p:spPr>
            <a:xfrm>
              <a:off x="560193" y="278677"/>
              <a:ext cx="2643672" cy="230832"/>
            </a:xfrm>
            <a:prstGeom prst="rect">
              <a:avLst/>
            </a:prstGeom>
            <a:noFill/>
          </p:spPr>
          <p:txBody>
            <a:bodyPr wrap="square" rtlCol="0">
              <a:spAutoFit/>
            </a:bodyPr>
            <a:lstStyle/>
            <a:p>
              <a:r>
                <a:rPr lang="en-GB" sz="900" spc="20" dirty="0">
                  <a:solidFill>
                    <a:schemeClr val="bg1"/>
                  </a:solidFill>
                  <a:latin typeface="Degular Display" pitchFamily="82" charset="77"/>
                </a:rPr>
                <a:t>Starburst</a:t>
              </a:r>
              <a:r>
                <a:rPr lang="en-GB" sz="900" b="1" spc="20" dirty="0">
                  <a:solidFill>
                    <a:schemeClr val="bg1"/>
                  </a:solidFill>
                  <a:latin typeface="Degular Display" pitchFamily="82" charset="77"/>
                </a:rPr>
                <a:t> </a:t>
              </a:r>
              <a:r>
                <a:rPr lang="en-GB" sz="900" b="1" spc="20" dirty="0">
                  <a:solidFill>
                    <a:schemeClr val="bg1"/>
                  </a:solidFill>
                  <a:latin typeface="Degular Display Semibold" pitchFamily="82" charset="77"/>
                </a:rPr>
                <a:t>Aerospace</a:t>
              </a:r>
              <a:endParaRPr lang="x-none" sz="900" b="1" spc="20" dirty="0">
                <a:solidFill>
                  <a:schemeClr val="bg1"/>
                </a:solidFill>
                <a:latin typeface="Degular Display Semibold" pitchFamily="82" charset="77"/>
              </a:endParaRPr>
            </a:p>
          </p:txBody>
        </p:sp>
        <p:sp>
          <p:nvSpPr>
            <p:cNvPr id="21" name="TextBox 20">
              <a:extLst>
                <a:ext uri="{FF2B5EF4-FFF2-40B4-BE49-F238E27FC236}">
                  <a16:creationId xmlns:a16="http://schemas.microsoft.com/office/drawing/2014/main" id="{1456F018-D4A7-C641-AD2D-666BE5945BEE}"/>
                </a:ext>
              </a:extLst>
            </p:cNvPr>
            <p:cNvSpPr txBox="1"/>
            <p:nvPr/>
          </p:nvSpPr>
          <p:spPr>
            <a:xfrm>
              <a:off x="8988137" y="278677"/>
              <a:ext cx="2643672" cy="230832"/>
            </a:xfrm>
            <a:prstGeom prst="rect">
              <a:avLst/>
            </a:prstGeom>
            <a:noFill/>
          </p:spPr>
          <p:txBody>
            <a:bodyPr wrap="square" rtlCol="0">
              <a:spAutoFit/>
            </a:bodyPr>
            <a:lstStyle/>
            <a:p>
              <a:pPr algn="r"/>
              <a:r>
                <a:rPr lang="x-none" sz="900" b="1" spc="20">
                  <a:solidFill>
                    <a:schemeClr val="bg1"/>
                  </a:solidFill>
                  <a:latin typeface="Degular Display Semibold" pitchFamily="82" charset="77"/>
                </a:rPr>
                <a:t>Year</a:t>
              </a:r>
              <a:r>
                <a:rPr lang="x-none" sz="900" spc="20">
                  <a:solidFill>
                    <a:schemeClr val="bg1"/>
                  </a:solidFill>
                  <a:latin typeface="Degular Display" pitchFamily="82" charset="77"/>
                </a:rPr>
                <a:t> 202</a:t>
              </a:r>
              <a:r>
                <a:rPr lang="en-US" sz="900" spc="20" dirty="0">
                  <a:solidFill>
                    <a:schemeClr val="bg1"/>
                  </a:solidFill>
                  <a:latin typeface="Degular Display" pitchFamily="82" charset="77"/>
                </a:rPr>
                <a:t>2</a:t>
              </a:r>
              <a:endParaRPr lang="x-none" sz="900" spc="20" dirty="0">
                <a:solidFill>
                  <a:schemeClr val="bg1"/>
                </a:solidFill>
                <a:latin typeface="Degular Display" pitchFamily="82" charset="77"/>
              </a:endParaRPr>
            </a:p>
          </p:txBody>
        </p:sp>
        <p:sp>
          <p:nvSpPr>
            <p:cNvPr id="22" name="TextBox 21">
              <a:extLst>
                <a:ext uri="{FF2B5EF4-FFF2-40B4-BE49-F238E27FC236}">
                  <a16:creationId xmlns:a16="http://schemas.microsoft.com/office/drawing/2014/main" id="{239433F7-5CFB-E749-93A3-CF23FC5BEA8C}"/>
                </a:ext>
              </a:extLst>
            </p:cNvPr>
            <p:cNvSpPr txBox="1"/>
            <p:nvPr/>
          </p:nvSpPr>
          <p:spPr>
            <a:xfrm>
              <a:off x="8988137" y="6292019"/>
              <a:ext cx="2643672" cy="230832"/>
            </a:xfrm>
            <a:prstGeom prst="rect">
              <a:avLst/>
            </a:prstGeom>
            <a:noFill/>
          </p:spPr>
          <p:txBody>
            <a:bodyPr wrap="square" rtlCol="0">
              <a:spAutoFit/>
            </a:bodyPr>
            <a:lstStyle/>
            <a:p>
              <a:pPr algn="r"/>
              <a:r>
                <a:rPr lang="en-GB" sz="900" b="1" spc="20" dirty="0">
                  <a:solidFill>
                    <a:schemeClr val="bg1"/>
                  </a:solidFill>
                  <a:latin typeface="Degular Display Semibold" pitchFamily="82" charset="77"/>
                </a:rPr>
                <a:t>Starburst 2022 © </a:t>
              </a:r>
              <a:r>
                <a:rPr lang="en-GB" sz="900" spc="20" dirty="0">
                  <a:solidFill>
                    <a:schemeClr val="bg1"/>
                  </a:solidFill>
                  <a:latin typeface="Degular Display" pitchFamily="82" charset="77"/>
                </a:rPr>
                <a:t>All rights reserved</a:t>
              </a:r>
              <a:endParaRPr lang="x-none" sz="900" spc="20" dirty="0">
                <a:solidFill>
                  <a:schemeClr val="bg1"/>
                </a:solidFill>
                <a:latin typeface="Degular Display" pitchFamily="82" charset="77"/>
              </a:endParaRPr>
            </a:p>
          </p:txBody>
        </p:sp>
        <p:pic>
          <p:nvPicPr>
            <p:cNvPr id="23" name="Graphic 22">
              <a:extLst>
                <a:ext uri="{FF2B5EF4-FFF2-40B4-BE49-F238E27FC236}">
                  <a16:creationId xmlns:a16="http://schemas.microsoft.com/office/drawing/2014/main" id="{446B83E3-6FAF-594C-ABB2-CB6E50005787}"/>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33046" y="6323592"/>
              <a:ext cx="208505" cy="183384"/>
            </a:xfrm>
            <a:prstGeom prst="rect">
              <a:avLst/>
            </a:prstGeom>
          </p:spPr>
        </p:pic>
      </p:grpSp>
    </p:spTree>
    <p:extLst>
      <p:ext uri="{BB962C8B-B14F-4D97-AF65-F5344CB8AC3E}">
        <p14:creationId xmlns:p14="http://schemas.microsoft.com/office/powerpoint/2010/main" val="2417072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Google Shape;89;p1">
            <a:extLst>
              <a:ext uri="{FF2B5EF4-FFF2-40B4-BE49-F238E27FC236}">
                <a16:creationId xmlns:a16="http://schemas.microsoft.com/office/drawing/2014/main" id="{E7ACB139-2788-A042-A2BF-A01F8E11D8EB}"/>
              </a:ext>
            </a:extLst>
          </p:cNvPr>
          <p:cNvSpPr/>
          <p:nvPr/>
        </p:nvSpPr>
        <p:spPr>
          <a:xfrm>
            <a:off x="-1" y="3314"/>
            <a:ext cx="12191999" cy="6854686"/>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 name="Google Shape;90;p1" descr="A picture containing outdoor, nature, mountain, wave&#10;&#10;Description automatically generated">
            <a:extLst>
              <a:ext uri="{FF2B5EF4-FFF2-40B4-BE49-F238E27FC236}">
                <a16:creationId xmlns:a16="http://schemas.microsoft.com/office/drawing/2014/main" id="{FEED5AFE-7CF6-6B4C-8CE3-004F7090C866}"/>
              </a:ext>
            </a:extLst>
          </p:cNvPr>
          <p:cNvPicPr preferRelativeResize="0"/>
          <p:nvPr/>
        </p:nvPicPr>
        <p:blipFill rotWithShape="1">
          <a:blip r:embed="rId3">
            <a:alphaModFix amt="35000"/>
          </a:blip>
          <a:srcRect/>
          <a:stretch/>
        </p:blipFill>
        <p:spPr>
          <a:xfrm>
            <a:off x="0" y="0"/>
            <a:ext cx="12192000" cy="6858000"/>
          </a:xfrm>
          <a:prstGeom prst="rect">
            <a:avLst/>
          </a:prstGeom>
          <a:noFill/>
          <a:ln>
            <a:noFill/>
          </a:ln>
        </p:spPr>
      </p:pic>
      <p:sp>
        <p:nvSpPr>
          <p:cNvPr id="4" name="TextBox 3">
            <a:extLst>
              <a:ext uri="{FF2B5EF4-FFF2-40B4-BE49-F238E27FC236}">
                <a16:creationId xmlns:a16="http://schemas.microsoft.com/office/drawing/2014/main" id="{247D927A-FB61-A344-BE33-18674D1B82C3}"/>
              </a:ext>
            </a:extLst>
          </p:cNvPr>
          <p:cNvSpPr txBox="1"/>
          <p:nvPr/>
        </p:nvSpPr>
        <p:spPr>
          <a:xfrm>
            <a:off x="560193" y="3982747"/>
            <a:ext cx="7513428" cy="1271438"/>
          </a:xfrm>
          <a:prstGeom prst="rect">
            <a:avLst/>
          </a:prstGeom>
          <a:noFill/>
        </p:spPr>
        <p:txBody>
          <a:bodyPr wrap="square" rtlCol="0" anchor="ctr">
            <a:spAutoFit/>
          </a:bodyPr>
          <a:lstStyle/>
          <a:p>
            <a:pPr>
              <a:lnSpc>
                <a:spcPts val="4500"/>
              </a:lnSpc>
            </a:pPr>
            <a:r>
              <a:rPr lang="en-GB" sz="4800" b="1" spc="-20" dirty="0">
                <a:solidFill>
                  <a:srgbClr val="F1F1F1"/>
                </a:solidFill>
                <a:latin typeface="Degular Display" pitchFamily="82" charset="77"/>
              </a:rPr>
              <a:t>INTERNATIONAL PROGRAM REFERENCES</a:t>
            </a:r>
            <a:endParaRPr lang="x-none" sz="4800" b="1" spc="-20" dirty="0">
              <a:solidFill>
                <a:srgbClr val="F1F1F1"/>
              </a:solidFill>
              <a:latin typeface="Degular Display" pitchFamily="82" charset="77"/>
            </a:endParaRPr>
          </a:p>
        </p:txBody>
      </p:sp>
      <p:sp>
        <p:nvSpPr>
          <p:cNvPr id="33" name="TextBox 32">
            <a:extLst>
              <a:ext uri="{FF2B5EF4-FFF2-40B4-BE49-F238E27FC236}">
                <a16:creationId xmlns:a16="http://schemas.microsoft.com/office/drawing/2014/main" id="{377E4D3D-3B3B-8B40-A517-0BD27E0D052C}"/>
              </a:ext>
            </a:extLst>
          </p:cNvPr>
          <p:cNvSpPr txBox="1"/>
          <p:nvPr/>
        </p:nvSpPr>
        <p:spPr>
          <a:xfrm>
            <a:off x="13586791" y="2305878"/>
            <a:ext cx="184731" cy="369332"/>
          </a:xfrm>
          <a:prstGeom prst="rect">
            <a:avLst/>
          </a:prstGeom>
          <a:noFill/>
        </p:spPr>
        <p:txBody>
          <a:bodyPr wrap="none" rtlCol="0">
            <a:spAutoFit/>
          </a:bodyPr>
          <a:lstStyle/>
          <a:p>
            <a:endParaRPr lang="x-none" dirty="0"/>
          </a:p>
        </p:txBody>
      </p:sp>
      <p:grpSp>
        <p:nvGrpSpPr>
          <p:cNvPr id="11" name="Group 10">
            <a:extLst>
              <a:ext uri="{FF2B5EF4-FFF2-40B4-BE49-F238E27FC236}">
                <a16:creationId xmlns:a16="http://schemas.microsoft.com/office/drawing/2014/main" id="{D1B20002-12D8-6041-989C-844CB3D1EDA3}"/>
              </a:ext>
            </a:extLst>
          </p:cNvPr>
          <p:cNvGrpSpPr/>
          <p:nvPr/>
        </p:nvGrpSpPr>
        <p:grpSpPr>
          <a:xfrm>
            <a:off x="560193" y="278677"/>
            <a:ext cx="11071616" cy="6244174"/>
            <a:chOff x="560193" y="278677"/>
            <a:chExt cx="11071616" cy="6244174"/>
          </a:xfrm>
        </p:grpSpPr>
        <p:sp>
          <p:nvSpPr>
            <p:cNvPr id="14" name="TextBox 13">
              <a:extLst>
                <a:ext uri="{FF2B5EF4-FFF2-40B4-BE49-F238E27FC236}">
                  <a16:creationId xmlns:a16="http://schemas.microsoft.com/office/drawing/2014/main" id="{6242E5E9-8FC8-C644-989C-3263AC49F377}"/>
                </a:ext>
              </a:extLst>
            </p:cNvPr>
            <p:cNvSpPr txBox="1"/>
            <p:nvPr/>
          </p:nvSpPr>
          <p:spPr>
            <a:xfrm>
              <a:off x="560193" y="278677"/>
              <a:ext cx="2643672" cy="230832"/>
            </a:xfrm>
            <a:prstGeom prst="rect">
              <a:avLst/>
            </a:prstGeom>
            <a:noFill/>
          </p:spPr>
          <p:txBody>
            <a:bodyPr wrap="square" rtlCol="0">
              <a:spAutoFit/>
            </a:bodyPr>
            <a:lstStyle/>
            <a:p>
              <a:r>
                <a:rPr lang="en-GB" sz="900" spc="20" dirty="0">
                  <a:solidFill>
                    <a:schemeClr val="bg1"/>
                  </a:solidFill>
                  <a:latin typeface="Degular Display" pitchFamily="82" charset="77"/>
                </a:rPr>
                <a:t>Starburst</a:t>
              </a:r>
              <a:endParaRPr lang="x-none" sz="900" b="1" spc="20" dirty="0">
                <a:solidFill>
                  <a:schemeClr val="bg1"/>
                </a:solidFill>
                <a:latin typeface="Degular Display Semibold" pitchFamily="82" charset="77"/>
              </a:endParaRPr>
            </a:p>
          </p:txBody>
        </p:sp>
        <p:sp>
          <p:nvSpPr>
            <p:cNvPr id="16" name="TextBox 15">
              <a:extLst>
                <a:ext uri="{FF2B5EF4-FFF2-40B4-BE49-F238E27FC236}">
                  <a16:creationId xmlns:a16="http://schemas.microsoft.com/office/drawing/2014/main" id="{7F91D103-CD39-E240-8F6C-F86C573BA999}"/>
                </a:ext>
              </a:extLst>
            </p:cNvPr>
            <p:cNvSpPr txBox="1"/>
            <p:nvPr/>
          </p:nvSpPr>
          <p:spPr>
            <a:xfrm>
              <a:off x="8988137" y="278677"/>
              <a:ext cx="2643672" cy="230832"/>
            </a:xfrm>
            <a:prstGeom prst="rect">
              <a:avLst/>
            </a:prstGeom>
            <a:noFill/>
          </p:spPr>
          <p:txBody>
            <a:bodyPr wrap="square" rtlCol="0">
              <a:spAutoFit/>
            </a:bodyPr>
            <a:lstStyle/>
            <a:p>
              <a:pPr algn="r"/>
              <a:r>
                <a:rPr lang="x-none" sz="900" b="1" spc="20">
                  <a:solidFill>
                    <a:schemeClr val="bg1"/>
                  </a:solidFill>
                  <a:latin typeface="Degular Display Semibold" pitchFamily="82" charset="77"/>
                </a:rPr>
                <a:t>Year</a:t>
              </a:r>
              <a:r>
                <a:rPr lang="x-none" sz="900" spc="20">
                  <a:solidFill>
                    <a:schemeClr val="bg1"/>
                  </a:solidFill>
                  <a:latin typeface="Degular Display" pitchFamily="82" charset="77"/>
                </a:rPr>
                <a:t> 202</a:t>
              </a:r>
              <a:r>
                <a:rPr lang="en-US" sz="900" spc="20" dirty="0">
                  <a:solidFill>
                    <a:schemeClr val="bg1"/>
                  </a:solidFill>
                  <a:latin typeface="Degular Display" pitchFamily="82" charset="77"/>
                </a:rPr>
                <a:t>2</a:t>
              </a:r>
              <a:endParaRPr lang="x-none" sz="900" spc="20" dirty="0">
                <a:solidFill>
                  <a:schemeClr val="bg1"/>
                </a:solidFill>
                <a:latin typeface="Degular Display" pitchFamily="82" charset="77"/>
              </a:endParaRPr>
            </a:p>
          </p:txBody>
        </p:sp>
        <p:sp>
          <p:nvSpPr>
            <p:cNvPr id="17" name="TextBox 16">
              <a:extLst>
                <a:ext uri="{FF2B5EF4-FFF2-40B4-BE49-F238E27FC236}">
                  <a16:creationId xmlns:a16="http://schemas.microsoft.com/office/drawing/2014/main" id="{E6FA6F1B-803E-D64E-852A-7267899444D1}"/>
                </a:ext>
              </a:extLst>
            </p:cNvPr>
            <p:cNvSpPr txBox="1"/>
            <p:nvPr/>
          </p:nvSpPr>
          <p:spPr>
            <a:xfrm>
              <a:off x="8988137" y="6292019"/>
              <a:ext cx="2643672" cy="230832"/>
            </a:xfrm>
            <a:prstGeom prst="rect">
              <a:avLst/>
            </a:prstGeom>
            <a:noFill/>
          </p:spPr>
          <p:txBody>
            <a:bodyPr wrap="square" rtlCol="0">
              <a:spAutoFit/>
            </a:bodyPr>
            <a:lstStyle/>
            <a:p>
              <a:pPr algn="r"/>
              <a:r>
                <a:rPr lang="en-GB" sz="900" b="1" spc="20" dirty="0">
                  <a:solidFill>
                    <a:schemeClr val="bg1"/>
                  </a:solidFill>
                  <a:latin typeface="Degular Display Semibold" pitchFamily="82" charset="77"/>
                </a:rPr>
                <a:t>Starburst 2022 © </a:t>
              </a:r>
              <a:r>
                <a:rPr lang="en-GB" sz="900" spc="20" dirty="0">
                  <a:solidFill>
                    <a:schemeClr val="bg1"/>
                  </a:solidFill>
                  <a:latin typeface="Degular Display" pitchFamily="82" charset="77"/>
                </a:rPr>
                <a:t>All rights reserved</a:t>
              </a:r>
              <a:endParaRPr lang="x-none" sz="900" spc="20" dirty="0">
                <a:solidFill>
                  <a:schemeClr val="bg1"/>
                </a:solidFill>
                <a:latin typeface="Degular Display" pitchFamily="82" charset="77"/>
              </a:endParaRPr>
            </a:p>
          </p:txBody>
        </p:sp>
        <p:pic>
          <p:nvPicPr>
            <p:cNvPr id="18" name="Graphic 17">
              <a:extLst>
                <a:ext uri="{FF2B5EF4-FFF2-40B4-BE49-F238E27FC236}">
                  <a16:creationId xmlns:a16="http://schemas.microsoft.com/office/drawing/2014/main" id="{68045F6E-F074-0842-9084-A090700D0250}"/>
                </a:ext>
              </a:extLst>
            </p:cNvPr>
            <p:cNvPicPr>
              <a:picLocks noChangeAspect="1"/>
            </p:cNvPicPr>
            <p:nvPr/>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33046" y="6323592"/>
              <a:ext cx="208505" cy="183384"/>
            </a:xfrm>
            <a:prstGeom prst="rect">
              <a:avLst/>
            </a:prstGeom>
          </p:spPr>
        </p:pic>
      </p:grpSp>
    </p:spTree>
    <p:extLst>
      <p:ext uri="{BB962C8B-B14F-4D97-AF65-F5344CB8AC3E}">
        <p14:creationId xmlns:p14="http://schemas.microsoft.com/office/powerpoint/2010/main" val="4012438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3"/>
        <p:cNvGrpSpPr/>
        <p:nvPr/>
      </p:nvGrpSpPr>
      <p:grpSpPr>
        <a:xfrm>
          <a:off x="0" y="0"/>
          <a:ext cx="0" cy="0"/>
          <a:chOff x="0" y="0"/>
          <a:chExt cx="0" cy="0"/>
        </a:xfrm>
      </p:grpSpPr>
      <p:pic>
        <p:nvPicPr>
          <p:cNvPr id="1234" name="Google Shape;1234;p11"/>
          <p:cNvPicPr preferRelativeResize="0"/>
          <p:nvPr/>
        </p:nvPicPr>
        <p:blipFill rotWithShape="1">
          <a:blip r:embed="rId3">
            <a:alphaModFix/>
          </a:blip>
          <a:srcRect l="41954" t="16392" r="35121" b="44779"/>
          <a:stretch/>
        </p:blipFill>
        <p:spPr>
          <a:xfrm>
            <a:off x="4907778" y="1379001"/>
            <a:ext cx="3330582" cy="3321613"/>
          </a:xfrm>
          <a:prstGeom prst="ellipse">
            <a:avLst/>
          </a:prstGeom>
          <a:solidFill>
            <a:schemeClr val="lt1"/>
          </a:solidFill>
          <a:ln>
            <a:noFill/>
          </a:ln>
          <a:effectLst>
            <a:outerShdw blurRad="50800" dist="38100" dir="2700000" sx="101000" sy="101000" algn="tl" rotWithShape="0">
              <a:srgbClr val="000000">
                <a:alpha val="40000"/>
              </a:srgbClr>
            </a:outerShdw>
          </a:effectLst>
        </p:spPr>
      </p:pic>
      <p:pic>
        <p:nvPicPr>
          <p:cNvPr id="1235" name="Google Shape;1235;p11"/>
          <p:cNvPicPr preferRelativeResize="0"/>
          <p:nvPr/>
        </p:nvPicPr>
        <p:blipFill rotWithShape="1">
          <a:blip r:embed="rId4">
            <a:alphaModFix/>
          </a:blip>
          <a:srcRect/>
          <a:stretch/>
        </p:blipFill>
        <p:spPr>
          <a:xfrm>
            <a:off x="407270" y="5100266"/>
            <a:ext cx="898241" cy="224560"/>
          </a:xfrm>
          <a:prstGeom prst="rect">
            <a:avLst/>
          </a:prstGeom>
          <a:noFill/>
          <a:ln>
            <a:noFill/>
          </a:ln>
        </p:spPr>
      </p:pic>
      <p:pic>
        <p:nvPicPr>
          <p:cNvPr id="1236" name="Google Shape;1236;p11"/>
          <p:cNvPicPr preferRelativeResize="0"/>
          <p:nvPr/>
        </p:nvPicPr>
        <p:blipFill rotWithShape="1">
          <a:blip r:embed="rId5">
            <a:alphaModFix/>
          </a:blip>
          <a:srcRect/>
          <a:stretch/>
        </p:blipFill>
        <p:spPr>
          <a:xfrm>
            <a:off x="827819" y="426915"/>
            <a:ext cx="1335359" cy="249823"/>
          </a:xfrm>
          <a:prstGeom prst="rect">
            <a:avLst/>
          </a:prstGeom>
          <a:noFill/>
          <a:ln>
            <a:noFill/>
          </a:ln>
        </p:spPr>
      </p:pic>
      <p:sp>
        <p:nvSpPr>
          <p:cNvPr id="1237" name="Google Shape;1237;p11"/>
          <p:cNvSpPr/>
          <p:nvPr/>
        </p:nvSpPr>
        <p:spPr>
          <a:xfrm>
            <a:off x="372875" y="5035838"/>
            <a:ext cx="1146246" cy="461478"/>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238" name="Google Shape;1238;p11"/>
          <p:cNvSpPr/>
          <p:nvPr/>
        </p:nvSpPr>
        <p:spPr>
          <a:xfrm>
            <a:off x="7176240" y="5404927"/>
            <a:ext cx="917241" cy="520598"/>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239" name="Google Shape;1239;p11"/>
          <p:cNvSpPr/>
          <p:nvPr/>
        </p:nvSpPr>
        <p:spPr>
          <a:xfrm>
            <a:off x="2538824" y="6533056"/>
            <a:ext cx="1673709" cy="65923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Play"/>
              <a:ea typeface="Play"/>
              <a:cs typeface="Play"/>
              <a:sym typeface="Play"/>
            </a:endParaRPr>
          </a:p>
        </p:txBody>
      </p:sp>
      <p:pic>
        <p:nvPicPr>
          <p:cNvPr id="1240" name="Google Shape;1240;p11" descr="UCLA Logo : histoire, signification de l&amp;#39;emblème"/>
          <p:cNvPicPr preferRelativeResize="0"/>
          <p:nvPr/>
        </p:nvPicPr>
        <p:blipFill rotWithShape="1">
          <a:blip r:embed="rId6">
            <a:alphaModFix/>
          </a:blip>
          <a:srcRect/>
          <a:stretch/>
        </p:blipFill>
        <p:spPr>
          <a:xfrm>
            <a:off x="218251" y="4653495"/>
            <a:ext cx="449817" cy="253022"/>
          </a:xfrm>
          <a:prstGeom prst="rect">
            <a:avLst/>
          </a:prstGeom>
          <a:noFill/>
          <a:ln>
            <a:noFill/>
          </a:ln>
        </p:spPr>
      </p:pic>
      <p:pic>
        <p:nvPicPr>
          <p:cNvPr id="1241" name="Google Shape;1241;p11"/>
          <p:cNvPicPr preferRelativeResize="0"/>
          <p:nvPr/>
        </p:nvPicPr>
        <p:blipFill rotWithShape="1">
          <a:blip r:embed="rId7">
            <a:alphaModFix/>
          </a:blip>
          <a:srcRect/>
          <a:stretch/>
        </p:blipFill>
        <p:spPr>
          <a:xfrm>
            <a:off x="1200800" y="4595901"/>
            <a:ext cx="387021" cy="387021"/>
          </a:xfrm>
          <a:prstGeom prst="rect">
            <a:avLst/>
          </a:prstGeom>
          <a:noFill/>
          <a:ln>
            <a:noFill/>
          </a:ln>
        </p:spPr>
      </p:pic>
      <p:pic>
        <p:nvPicPr>
          <p:cNvPr id="1242" name="Google Shape;1242;p11"/>
          <p:cNvPicPr preferRelativeResize="0"/>
          <p:nvPr/>
        </p:nvPicPr>
        <p:blipFill rotWithShape="1">
          <a:blip r:embed="rId8">
            <a:alphaModFix/>
          </a:blip>
          <a:srcRect/>
          <a:stretch/>
        </p:blipFill>
        <p:spPr>
          <a:xfrm>
            <a:off x="734959" y="4572749"/>
            <a:ext cx="387021" cy="387021"/>
          </a:xfrm>
          <a:prstGeom prst="rect">
            <a:avLst/>
          </a:prstGeom>
          <a:noFill/>
          <a:ln>
            <a:noFill/>
          </a:ln>
        </p:spPr>
      </p:pic>
      <p:sp>
        <p:nvSpPr>
          <p:cNvPr id="1243" name="Google Shape;1243;p11"/>
          <p:cNvSpPr/>
          <p:nvPr/>
        </p:nvSpPr>
        <p:spPr>
          <a:xfrm>
            <a:off x="9870584" y="5392694"/>
            <a:ext cx="1723991" cy="520598"/>
          </a:xfrm>
          <a:prstGeom prst="rect">
            <a:avLst/>
          </a:prstGeom>
          <a:noFill/>
          <a:ln w="12700" cap="flat" cmpd="sng">
            <a:solidFill>
              <a:srgbClr val="EC843E"/>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nvGrpSpPr>
          <p:cNvPr id="1244" name="Google Shape;1244;p11"/>
          <p:cNvGrpSpPr/>
          <p:nvPr/>
        </p:nvGrpSpPr>
        <p:grpSpPr>
          <a:xfrm>
            <a:off x="1842137" y="4680150"/>
            <a:ext cx="1370500" cy="810119"/>
            <a:chOff x="3071618" y="4545500"/>
            <a:chExt cx="1370500" cy="810119"/>
          </a:xfrm>
        </p:grpSpPr>
        <p:pic>
          <p:nvPicPr>
            <p:cNvPr id="1245" name="Google Shape;1245;p11" descr="A picture containing text, clock&#10;&#10;Description automatically generated"/>
            <p:cNvPicPr preferRelativeResize="0"/>
            <p:nvPr/>
          </p:nvPicPr>
          <p:blipFill rotWithShape="1">
            <a:blip r:embed="rId9">
              <a:alphaModFix/>
            </a:blip>
            <a:srcRect/>
            <a:stretch/>
          </p:blipFill>
          <p:spPr>
            <a:xfrm>
              <a:off x="3072769" y="4545500"/>
              <a:ext cx="649281" cy="292176"/>
            </a:xfrm>
            <a:prstGeom prst="rect">
              <a:avLst/>
            </a:prstGeom>
            <a:noFill/>
            <a:ln>
              <a:noFill/>
            </a:ln>
          </p:spPr>
        </p:pic>
        <p:sp>
          <p:nvSpPr>
            <p:cNvPr id="1246" name="Google Shape;1246;p11"/>
            <p:cNvSpPr/>
            <p:nvPr/>
          </p:nvSpPr>
          <p:spPr>
            <a:xfrm>
              <a:off x="3071618" y="4887242"/>
              <a:ext cx="1134209" cy="468377"/>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pic>
          <p:nvPicPr>
            <p:cNvPr id="1247" name="Google Shape;1247;p11" descr="A picture containing text, clipart&#10;&#10;Description automatically generated"/>
            <p:cNvPicPr preferRelativeResize="0"/>
            <p:nvPr/>
          </p:nvPicPr>
          <p:blipFill rotWithShape="1">
            <a:blip r:embed="rId10">
              <a:alphaModFix/>
            </a:blip>
            <a:srcRect/>
            <a:stretch/>
          </p:blipFill>
          <p:spPr>
            <a:xfrm>
              <a:off x="3794501" y="4606106"/>
              <a:ext cx="647617" cy="163363"/>
            </a:xfrm>
            <a:prstGeom prst="rect">
              <a:avLst/>
            </a:prstGeom>
            <a:noFill/>
            <a:ln>
              <a:noFill/>
            </a:ln>
          </p:spPr>
        </p:pic>
        <p:pic>
          <p:nvPicPr>
            <p:cNvPr id="1248" name="Google Shape;1248;p11"/>
            <p:cNvPicPr preferRelativeResize="0"/>
            <p:nvPr/>
          </p:nvPicPr>
          <p:blipFill rotWithShape="1">
            <a:blip r:embed="rId11">
              <a:alphaModFix/>
            </a:blip>
            <a:srcRect/>
            <a:stretch/>
          </p:blipFill>
          <p:spPr>
            <a:xfrm>
              <a:off x="3128935" y="4962322"/>
              <a:ext cx="1101926" cy="343330"/>
            </a:xfrm>
            <a:prstGeom prst="rect">
              <a:avLst/>
            </a:prstGeom>
            <a:noFill/>
            <a:ln>
              <a:noFill/>
            </a:ln>
          </p:spPr>
        </p:pic>
      </p:grpSp>
      <p:pic>
        <p:nvPicPr>
          <p:cNvPr id="1249" name="Google Shape;1249;p11"/>
          <p:cNvPicPr preferRelativeResize="0"/>
          <p:nvPr/>
        </p:nvPicPr>
        <p:blipFill rotWithShape="1">
          <a:blip r:embed="rId12">
            <a:alphaModFix/>
          </a:blip>
          <a:srcRect/>
          <a:stretch/>
        </p:blipFill>
        <p:spPr>
          <a:xfrm>
            <a:off x="9971372" y="5519800"/>
            <a:ext cx="1458536" cy="182696"/>
          </a:xfrm>
          <a:prstGeom prst="rect">
            <a:avLst/>
          </a:prstGeom>
          <a:noFill/>
          <a:ln>
            <a:noFill/>
          </a:ln>
        </p:spPr>
      </p:pic>
      <p:pic>
        <p:nvPicPr>
          <p:cNvPr id="1250" name="Google Shape;1250;p11"/>
          <p:cNvPicPr preferRelativeResize="0"/>
          <p:nvPr/>
        </p:nvPicPr>
        <p:blipFill rotWithShape="1">
          <a:blip r:embed="rId13">
            <a:alphaModFix/>
          </a:blip>
          <a:srcRect/>
          <a:stretch/>
        </p:blipFill>
        <p:spPr>
          <a:xfrm>
            <a:off x="5308390" y="5163942"/>
            <a:ext cx="640304" cy="148070"/>
          </a:xfrm>
          <a:prstGeom prst="rect">
            <a:avLst/>
          </a:prstGeom>
          <a:noFill/>
          <a:ln>
            <a:noFill/>
          </a:ln>
        </p:spPr>
      </p:pic>
      <p:pic>
        <p:nvPicPr>
          <p:cNvPr id="1251" name="Google Shape;1251;p11"/>
          <p:cNvPicPr preferRelativeResize="0"/>
          <p:nvPr/>
        </p:nvPicPr>
        <p:blipFill rotWithShape="1">
          <a:blip r:embed="rId14">
            <a:alphaModFix/>
          </a:blip>
          <a:srcRect/>
          <a:stretch/>
        </p:blipFill>
        <p:spPr>
          <a:xfrm>
            <a:off x="10604390" y="5016151"/>
            <a:ext cx="547912" cy="259197"/>
          </a:xfrm>
          <a:prstGeom prst="rect">
            <a:avLst/>
          </a:prstGeom>
          <a:noFill/>
          <a:ln>
            <a:noFill/>
          </a:ln>
        </p:spPr>
      </p:pic>
      <p:pic>
        <p:nvPicPr>
          <p:cNvPr id="1252" name="Google Shape;1252;p11" descr="SATS | Leading provider of Food &amp; Gateway Services"/>
          <p:cNvPicPr preferRelativeResize="0"/>
          <p:nvPr/>
        </p:nvPicPr>
        <p:blipFill rotWithShape="1">
          <a:blip r:embed="rId15">
            <a:alphaModFix/>
          </a:blip>
          <a:srcRect/>
          <a:stretch/>
        </p:blipFill>
        <p:spPr>
          <a:xfrm>
            <a:off x="11162163" y="4985860"/>
            <a:ext cx="271826" cy="271826"/>
          </a:xfrm>
          <a:prstGeom prst="rect">
            <a:avLst/>
          </a:prstGeom>
          <a:noFill/>
          <a:ln>
            <a:noFill/>
          </a:ln>
        </p:spPr>
      </p:pic>
      <p:pic>
        <p:nvPicPr>
          <p:cNvPr id="1253" name="Google Shape;1253;p11"/>
          <p:cNvPicPr preferRelativeResize="0"/>
          <p:nvPr/>
        </p:nvPicPr>
        <p:blipFill rotWithShape="1">
          <a:blip r:embed="rId16">
            <a:alphaModFix/>
          </a:blip>
          <a:srcRect/>
          <a:stretch/>
        </p:blipFill>
        <p:spPr>
          <a:xfrm>
            <a:off x="5481451" y="5561195"/>
            <a:ext cx="220104" cy="284549"/>
          </a:xfrm>
          <a:prstGeom prst="rect">
            <a:avLst/>
          </a:prstGeom>
          <a:noFill/>
          <a:ln>
            <a:noFill/>
          </a:ln>
        </p:spPr>
      </p:pic>
      <p:pic>
        <p:nvPicPr>
          <p:cNvPr id="1254" name="Google Shape;1254;p11" descr="Une image contenant texte, signe&#10;&#10;Description générée automatiquement"/>
          <p:cNvPicPr preferRelativeResize="0"/>
          <p:nvPr/>
        </p:nvPicPr>
        <p:blipFill rotWithShape="1">
          <a:blip r:embed="rId17">
            <a:alphaModFix/>
          </a:blip>
          <a:srcRect/>
          <a:stretch/>
        </p:blipFill>
        <p:spPr>
          <a:xfrm>
            <a:off x="4678176" y="4667129"/>
            <a:ext cx="555269" cy="177371"/>
          </a:xfrm>
          <a:prstGeom prst="rect">
            <a:avLst/>
          </a:prstGeom>
          <a:noFill/>
          <a:ln>
            <a:noFill/>
          </a:ln>
        </p:spPr>
      </p:pic>
      <p:pic>
        <p:nvPicPr>
          <p:cNvPr id="1255" name="Google Shape;1255;p11"/>
          <p:cNvPicPr preferRelativeResize="0"/>
          <p:nvPr/>
        </p:nvPicPr>
        <p:blipFill rotWithShape="1">
          <a:blip r:embed="rId18">
            <a:alphaModFix/>
          </a:blip>
          <a:srcRect/>
          <a:stretch/>
        </p:blipFill>
        <p:spPr>
          <a:xfrm>
            <a:off x="4678176" y="4977021"/>
            <a:ext cx="577263" cy="165658"/>
          </a:xfrm>
          <a:prstGeom prst="rect">
            <a:avLst/>
          </a:prstGeom>
          <a:noFill/>
          <a:ln>
            <a:noFill/>
          </a:ln>
        </p:spPr>
      </p:pic>
      <p:pic>
        <p:nvPicPr>
          <p:cNvPr id="1256" name="Google Shape;1256;p11" descr="Singapore Airlines Logo PNG transparents - StickPNG"/>
          <p:cNvPicPr preferRelativeResize="0"/>
          <p:nvPr/>
        </p:nvPicPr>
        <p:blipFill rotWithShape="1">
          <a:blip r:embed="rId19">
            <a:alphaModFix/>
          </a:blip>
          <a:srcRect/>
          <a:stretch/>
        </p:blipFill>
        <p:spPr>
          <a:xfrm>
            <a:off x="10604390" y="4673673"/>
            <a:ext cx="695531" cy="254303"/>
          </a:xfrm>
          <a:prstGeom prst="rect">
            <a:avLst/>
          </a:prstGeom>
          <a:noFill/>
          <a:ln>
            <a:noFill/>
          </a:ln>
        </p:spPr>
      </p:pic>
      <p:pic>
        <p:nvPicPr>
          <p:cNvPr id="1257" name="Google Shape;1257;p11"/>
          <p:cNvPicPr preferRelativeResize="0"/>
          <p:nvPr/>
        </p:nvPicPr>
        <p:blipFill rotWithShape="1">
          <a:blip r:embed="rId20">
            <a:alphaModFix/>
          </a:blip>
          <a:srcRect/>
          <a:stretch/>
        </p:blipFill>
        <p:spPr>
          <a:xfrm>
            <a:off x="7203061" y="5525909"/>
            <a:ext cx="664486" cy="271835"/>
          </a:xfrm>
          <a:prstGeom prst="rect">
            <a:avLst/>
          </a:prstGeom>
          <a:noFill/>
          <a:ln>
            <a:noFill/>
          </a:ln>
        </p:spPr>
      </p:pic>
      <p:pic>
        <p:nvPicPr>
          <p:cNvPr id="1258" name="Google Shape;1258;p11"/>
          <p:cNvPicPr preferRelativeResize="0"/>
          <p:nvPr/>
        </p:nvPicPr>
        <p:blipFill rotWithShape="1">
          <a:blip r:embed="rId21">
            <a:alphaModFix/>
          </a:blip>
          <a:srcRect/>
          <a:stretch/>
        </p:blipFill>
        <p:spPr>
          <a:xfrm>
            <a:off x="7223014" y="5023164"/>
            <a:ext cx="412875" cy="447111"/>
          </a:xfrm>
          <a:prstGeom prst="rect">
            <a:avLst/>
          </a:prstGeom>
          <a:noFill/>
          <a:ln>
            <a:noFill/>
          </a:ln>
        </p:spPr>
      </p:pic>
      <p:pic>
        <p:nvPicPr>
          <p:cNvPr id="1259" name="Google Shape;1259;p11" descr="Intelligente digitale Arbeitsplatzlösung | Beezy"/>
          <p:cNvPicPr preferRelativeResize="0"/>
          <p:nvPr/>
        </p:nvPicPr>
        <p:blipFill rotWithShape="1">
          <a:blip r:embed="rId22">
            <a:alphaModFix/>
          </a:blip>
          <a:srcRect/>
          <a:stretch/>
        </p:blipFill>
        <p:spPr>
          <a:xfrm>
            <a:off x="4655360" y="5249001"/>
            <a:ext cx="572272" cy="65275"/>
          </a:xfrm>
          <a:prstGeom prst="rect">
            <a:avLst/>
          </a:prstGeom>
          <a:noFill/>
          <a:ln>
            <a:noFill/>
          </a:ln>
        </p:spPr>
      </p:pic>
      <p:pic>
        <p:nvPicPr>
          <p:cNvPr id="1260" name="Google Shape;1260;p11"/>
          <p:cNvPicPr preferRelativeResize="0"/>
          <p:nvPr/>
        </p:nvPicPr>
        <p:blipFill rotWithShape="1">
          <a:blip r:embed="rId23">
            <a:alphaModFix/>
          </a:blip>
          <a:srcRect/>
          <a:stretch/>
        </p:blipFill>
        <p:spPr>
          <a:xfrm>
            <a:off x="5381722" y="4799570"/>
            <a:ext cx="316150" cy="266752"/>
          </a:xfrm>
          <a:prstGeom prst="rect">
            <a:avLst/>
          </a:prstGeom>
          <a:noFill/>
          <a:ln>
            <a:noFill/>
          </a:ln>
        </p:spPr>
      </p:pic>
      <p:sp>
        <p:nvSpPr>
          <p:cNvPr id="1261" name="Google Shape;1261;p11"/>
          <p:cNvSpPr/>
          <p:nvPr/>
        </p:nvSpPr>
        <p:spPr>
          <a:xfrm>
            <a:off x="265480" y="802878"/>
            <a:ext cx="11081521" cy="667952"/>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262" name="Google Shape;1262;p11"/>
          <p:cNvSpPr txBox="1"/>
          <p:nvPr/>
        </p:nvSpPr>
        <p:spPr>
          <a:xfrm>
            <a:off x="695472" y="927567"/>
            <a:ext cx="10519183" cy="340045"/>
          </a:xfrm>
          <a:prstGeom prst="rect">
            <a:avLst/>
          </a:prstGeom>
          <a:noFill/>
          <a:ln>
            <a:noFill/>
          </a:ln>
        </p:spPr>
        <p:txBody>
          <a:bodyPr spcFirstLastPara="1" wrap="square" lIns="91425" tIns="45700" rIns="91425" bIns="45700" anchor="ctr" anchorCtr="0">
            <a:noAutofit/>
          </a:bodyPr>
          <a:lstStyle/>
          <a:p>
            <a:pPr marL="50800" marR="0" lvl="0" indent="0" algn="l" rtl="0">
              <a:lnSpc>
                <a:spcPct val="90000"/>
              </a:lnSpc>
              <a:spcBef>
                <a:spcPts val="1000"/>
              </a:spcBef>
              <a:spcAft>
                <a:spcPts val="0"/>
              </a:spcAft>
              <a:buClr>
                <a:schemeClr val="dk1"/>
              </a:buClr>
              <a:buSzPts val="2800"/>
              <a:buFont typeface="Arial"/>
              <a:buNone/>
            </a:pPr>
            <a:r>
              <a:rPr lang="en-US" sz="2400" b="1" i="0" u="none" strike="noStrike" cap="none" dirty="0">
                <a:solidFill>
                  <a:schemeClr val="dk1"/>
                </a:solidFill>
                <a:latin typeface="Degular Display" pitchFamily="82" charset="77"/>
                <a:ea typeface="Play"/>
                <a:cs typeface="Play"/>
                <a:sym typeface="Play"/>
              </a:rPr>
              <a:t>STARBURST HAS A STRONG EXPERIENCE </a:t>
            </a:r>
            <a:r>
              <a:rPr lang="en-US" sz="2400" b="1" i="0" u="none" strike="noStrike" cap="none" dirty="0">
                <a:solidFill>
                  <a:srgbClr val="2C6AC3"/>
                </a:solidFill>
                <a:latin typeface="Degular Display" pitchFamily="82" charset="77"/>
                <a:ea typeface="Play"/>
                <a:cs typeface="Play"/>
                <a:sym typeface="Play"/>
              </a:rPr>
              <a:t>BUILDING ROBUST ACCELERATOR PROGRAMS</a:t>
            </a:r>
            <a:r>
              <a:rPr lang="en-US" sz="2400" b="1" i="0" u="none" strike="noStrike" cap="none" dirty="0">
                <a:solidFill>
                  <a:schemeClr val="dk1"/>
                </a:solidFill>
                <a:latin typeface="Degular Display" pitchFamily="82" charset="77"/>
                <a:ea typeface="Play"/>
                <a:cs typeface="Play"/>
                <a:sym typeface="Play"/>
              </a:rPr>
              <a:t> WITH KEY AEROSPACE &amp; DEFENSE STAKEHOLDERS GLOBALLY</a:t>
            </a:r>
            <a:endParaRPr dirty="0">
              <a:latin typeface="Degular Display" pitchFamily="82" charset="77"/>
            </a:endParaRPr>
          </a:p>
        </p:txBody>
      </p:sp>
      <p:grpSp>
        <p:nvGrpSpPr>
          <p:cNvPr id="1263" name="Google Shape;1263;p11"/>
          <p:cNvGrpSpPr/>
          <p:nvPr/>
        </p:nvGrpSpPr>
        <p:grpSpPr>
          <a:xfrm>
            <a:off x="6581156" y="1838313"/>
            <a:ext cx="980079" cy="439976"/>
            <a:chOff x="11956070" y="-1153075"/>
            <a:chExt cx="1146097" cy="502326"/>
          </a:xfrm>
        </p:grpSpPr>
        <p:grpSp>
          <p:nvGrpSpPr>
            <p:cNvPr id="1264" name="Google Shape;1264;p11"/>
            <p:cNvGrpSpPr/>
            <p:nvPr/>
          </p:nvGrpSpPr>
          <p:grpSpPr>
            <a:xfrm>
              <a:off x="11988991" y="-1081971"/>
              <a:ext cx="1009453" cy="389730"/>
              <a:chOff x="10378104" y="5628563"/>
              <a:chExt cx="1335521" cy="512502"/>
            </a:xfrm>
          </p:grpSpPr>
          <p:sp>
            <p:nvSpPr>
              <p:cNvPr id="1265" name="Google Shape;1265;p11"/>
              <p:cNvSpPr txBox="1"/>
              <p:nvPr/>
            </p:nvSpPr>
            <p:spPr>
              <a:xfrm>
                <a:off x="10611990" y="5771396"/>
                <a:ext cx="1101635" cy="3696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Degular Display" pitchFamily="82" charset="77"/>
                    <a:ea typeface="Play"/>
                    <a:cs typeface="Play"/>
                    <a:sym typeface="Play"/>
                  </a:rPr>
                  <a:t>Explore H2</a:t>
                </a:r>
                <a:endParaRPr>
                  <a:latin typeface="Degular Display" pitchFamily="82" charset="77"/>
                </a:endParaRPr>
              </a:p>
            </p:txBody>
          </p:sp>
          <p:pic>
            <p:nvPicPr>
              <p:cNvPr id="1266" name="Google Shape;1266;p11"/>
              <p:cNvPicPr preferRelativeResize="0"/>
              <p:nvPr/>
            </p:nvPicPr>
            <p:blipFill rotWithShape="1">
              <a:blip r:embed="rId24">
                <a:alphaModFix/>
              </a:blip>
              <a:srcRect/>
              <a:stretch/>
            </p:blipFill>
            <p:spPr>
              <a:xfrm>
                <a:off x="10378104" y="5628563"/>
                <a:ext cx="1103694" cy="236506"/>
              </a:xfrm>
              <a:prstGeom prst="rect">
                <a:avLst/>
              </a:prstGeom>
              <a:noFill/>
              <a:ln>
                <a:noFill/>
              </a:ln>
            </p:spPr>
          </p:pic>
        </p:grpSp>
        <p:sp>
          <p:nvSpPr>
            <p:cNvPr id="1267" name="Google Shape;1267;p11"/>
            <p:cNvSpPr/>
            <p:nvPr/>
          </p:nvSpPr>
          <p:spPr>
            <a:xfrm>
              <a:off x="11956070" y="-1153075"/>
              <a:ext cx="1146097" cy="502326"/>
            </a:xfrm>
            <a:prstGeom prst="rect">
              <a:avLst/>
            </a:prstGeom>
            <a:noFill/>
            <a:ln w="12700" cap="flat" cmpd="sng">
              <a:solidFill>
                <a:schemeClr val="dk1"/>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sp>
        <p:nvSpPr>
          <p:cNvPr id="1268" name="Google Shape;1268;p11"/>
          <p:cNvSpPr/>
          <p:nvPr/>
        </p:nvSpPr>
        <p:spPr>
          <a:xfrm>
            <a:off x="5896984" y="5383310"/>
            <a:ext cx="949344" cy="520598"/>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pic>
        <p:nvPicPr>
          <p:cNvPr id="1269" name="Google Shape;1269;p11"/>
          <p:cNvPicPr preferRelativeResize="0"/>
          <p:nvPr/>
        </p:nvPicPr>
        <p:blipFill rotWithShape="1">
          <a:blip r:embed="rId25">
            <a:alphaModFix/>
          </a:blip>
          <a:srcRect/>
          <a:stretch/>
        </p:blipFill>
        <p:spPr>
          <a:xfrm>
            <a:off x="5946602" y="5440447"/>
            <a:ext cx="829392" cy="180000"/>
          </a:xfrm>
          <a:prstGeom prst="rect">
            <a:avLst/>
          </a:prstGeom>
          <a:noFill/>
          <a:ln>
            <a:noFill/>
          </a:ln>
        </p:spPr>
      </p:pic>
      <p:pic>
        <p:nvPicPr>
          <p:cNvPr id="1270" name="Google Shape;1270;p11" descr="Hub71 - City Monitor"/>
          <p:cNvPicPr preferRelativeResize="0"/>
          <p:nvPr/>
        </p:nvPicPr>
        <p:blipFill rotWithShape="1">
          <a:blip r:embed="rId26">
            <a:alphaModFix/>
          </a:blip>
          <a:srcRect/>
          <a:stretch/>
        </p:blipFill>
        <p:spPr>
          <a:xfrm>
            <a:off x="8301022" y="5438333"/>
            <a:ext cx="546533" cy="182249"/>
          </a:xfrm>
          <a:prstGeom prst="rect">
            <a:avLst/>
          </a:prstGeom>
          <a:noFill/>
          <a:ln>
            <a:noFill/>
          </a:ln>
        </p:spPr>
      </p:pic>
      <p:sp>
        <p:nvSpPr>
          <p:cNvPr id="1271" name="Google Shape;1271;p11"/>
          <p:cNvSpPr/>
          <p:nvPr/>
        </p:nvSpPr>
        <p:spPr>
          <a:xfrm>
            <a:off x="8182430" y="5409554"/>
            <a:ext cx="751081" cy="505391"/>
          </a:xfrm>
          <a:prstGeom prst="rect">
            <a:avLst/>
          </a:prstGeom>
          <a:noFill/>
          <a:ln w="12700" cap="flat" cmpd="sng">
            <a:solidFill>
              <a:srgbClr val="EC843E"/>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pic>
        <p:nvPicPr>
          <p:cNvPr id="1272" name="Google Shape;1272;p11"/>
          <p:cNvPicPr preferRelativeResize="0"/>
          <p:nvPr/>
        </p:nvPicPr>
        <p:blipFill rotWithShape="1">
          <a:blip r:embed="rId27">
            <a:alphaModFix/>
          </a:blip>
          <a:srcRect/>
          <a:stretch/>
        </p:blipFill>
        <p:spPr>
          <a:xfrm>
            <a:off x="1778615" y="2370482"/>
            <a:ext cx="708554" cy="215345"/>
          </a:xfrm>
          <a:prstGeom prst="rect">
            <a:avLst/>
          </a:prstGeom>
          <a:noFill/>
          <a:ln>
            <a:noFill/>
          </a:ln>
        </p:spPr>
      </p:pic>
      <p:pic>
        <p:nvPicPr>
          <p:cNvPr id="1273" name="Google Shape;1273;p11" descr="BORYUNG"/>
          <p:cNvPicPr preferRelativeResize="0"/>
          <p:nvPr/>
        </p:nvPicPr>
        <p:blipFill rotWithShape="1">
          <a:blip r:embed="rId28">
            <a:alphaModFix/>
          </a:blip>
          <a:srcRect/>
          <a:stretch/>
        </p:blipFill>
        <p:spPr>
          <a:xfrm>
            <a:off x="2578068" y="2362978"/>
            <a:ext cx="940436" cy="243377"/>
          </a:xfrm>
          <a:prstGeom prst="rect">
            <a:avLst/>
          </a:prstGeom>
          <a:noFill/>
          <a:ln>
            <a:noFill/>
          </a:ln>
        </p:spPr>
      </p:pic>
      <p:sp>
        <p:nvSpPr>
          <p:cNvPr id="1274" name="Google Shape;1274;p11"/>
          <p:cNvSpPr/>
          <p:nvPr/>
        </p:nvSpPr>
        <p:spPr>
          <a:xfrm>
            <a:off x="1778615" y="1802713"/>
            <a:ext cx="1498360" cy="494797"/>
          </a:xfrm>
          <a:prstGeom prst="rect">
            <a:avLst/>
          </a:prstGeom>
          <a:noFill/>
          <a:ln w="12700" cap="flat" cmpd="sng">
            <a:solidFill>
              <a:schemeClr val="dk1"/>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pic>
        <p:nvPicPr>
          <p:cNvPr id="1275" name="Google Shape;1275;p11" descr="About | Care in Space Challenge"/>
          <p:cNvPicPr preferRelativeResize="0"/>
          <p:nvPr/>
        </p:nvPicPr>
        <p:blipFill rotWithShape="1">
          <a:blip r:embed="rId29">
            <a:alphaModFix/>
          </a:blip>
          <a:srcRect/>
          <a:stretch/>
        </p:blipFill>
        <p:spPr>
          <a:xfrm>
            <a:off x="1809884" y="1904951"/>
            <a:ext cx="1416696" cy="268362"/>
          </a:xfrm>
          <a:prstGeom prst="rect">
            <a:avLst/>
          </a:prstGeom>
          <a:noFill/>
          <a:ln>
            <a:noFill/>
          </a:ln>
        </p:spPr>
      </p:pic>
      <p:grpSp>
        <p:nvGrpSpPr>
          <p:cNvPr id="1276" name="Google Shape;1276;p11"/>
          <p:cNvGrpSpPr/>
          <p:nvPr/>
        </p:nvGrpSpPr>
        <p:grpSpPr>
          <a:xfrm>
            <a:off x="4142944" y="1820187"/>
            <a:ext cx="1146096" cy="491446"/>
            <a:chOff x="12135959" y="-1800215"/>
            <a:chExt cx="1146096" cy="491446"/>
          </a:xfrm>
        </p:grpSpPr>
        <p:pic>
          <p:nvPicPr>
            <p:cNvPr id="1277" name="Google Shape;1277;p11"/>
            <p:cNvPicPr preferRelativeResize="0"/>
            <p:nvPr/>
          </p:nvPicPr>
          <p:blipFill rotWithShape="1">
            <a:blip r:embed="rId30">
              <a:alphaModFix/>
            </a:blip>
            <a:srcRect/>
            <a:stretch/>
          </p:blipFill>
          <p:spPr>
            <a:xfrm>
              <a:off x="12159209" y="-1675614"/>
              <a:ext cx="1067528" cy="254173"/>
            </a:xfrm>
            <a:prstGeom prst="rect">
              <a:avLst/>
            </a:prstGeom>
            <a:noFill/>
            <a:ln>
              <a:noFill/>
            </a:ln>
          </p:spPr>
        </p:pic>
        <p:sp>
          <p:nvSpPr>
            <p:cNvPr id="1278" name="Google Shape;1278;p11"/>
            <p:cNvSpPr/>
            <p:nvPr/>
          </p:nvSpPr>
          <p:spPr>
            <a:xfrm>
              <a:off x="12135959" y="-1800215"/>
              <a:ext cx="1146096" cy="491446"/>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pic>
        <p:nvPicPr>
          <p:cNvPr id="1279" name="Google Shape;1279;p11" descr="GENIUS NY 4 Business Competition: 2021 — Innovation Challenge"/>
          <p:cNvPicPr preferRelativeResize="0"/>
          <p:nvPr/>
        </p:nvPicPr>
        <p:blipFill rotWithShape="1">
          <a:blip r:embed="rId31">
            <a:alphaModFix/>
          </a:blip>
          <a:srcRect/>
          <a:stretch/>
        </p:blipFill>
        <p:spPr>
          <a:xfrm>
            <a:off x="3578507" y="5386727"/>
            <a:ext cx="657544" cy="417857"/>
          </a:xfrm>
          <a:prstGeom prst="rect">
            <a:avLst/>
          </a:prstGeom>
          <a:noFill/>
          <a:ln>
            <a:noFill/>
          </a:ln>
        </p:spPr>
      </p:pic>
      <p:pic>
        <p:nvPicPr>
          <p:cNvPr id="1280" name="Google Shape;1280;p11" descr="Home | mach33.aero"/>
          <p:cNvPicPr preferRelativeResize="0"/>
          <p:nvPr/>
        </p:nvPicPr>
        <p:blipFill rotWithShape="1">
          <a:blip r:embed="rId32">
            <a:alphaModFix/>
          </a:blip>
          <a:srcRect/>
          <a:stretch/>
        </p:blipFill>
        <p:spPr>
          <a:xfrm>
            <a:off x="8672866" y="2241513"/>
            <a:ext cx="779906" cy="267077"/>
          </a:xfrm>
          <a:prstGeom prst="rect">
            <a:avLst/>
          </a:prstGeom>
          <a:noFill/>
          <a:ln>
            <a:noFill/>
          </a:ln>
        </p:spPr>
      </p:pic>
      <p:grpSp>
        <p:nvGrpSpPr>
          <p:cNvPr id="1281" name="Google Shape;1281;p11"/>
          <p:cNvGrpSpPr/>
          <p:nvPr/>
        </p:nvGrpSpPr>
        <p:grpSpPr>
          <a:xfrm>
            <a:off x="5512645" y="1906120"/>
            <a:ext cx="860386" cy="372169"/>
            <a:chOff x="2325286" y="5713965"/>
            <a:chExt cx="1825624" cy="571338"/>
          </a:xfrm>
        </p:grpSpPr>
        <p:sp>
          <p:nvSpPr>
            <p:cNvPr id="1282" name="Google Shape;1282;p11"/>
            <p:cNvSpPr txBox="1"/>
            <p:nvPr/>
          </p:nvSpPr>
          <p:spPr>
            <a:xfrm>
              <a:off x="2460610" y="5907315"/>
              <a:ext cx="1690300" cy="3779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Degular Display" pitchFamily="82" charset="77"/>
                  <a:ea typeface="Play"/>
                  <a:cs typeface="Play"/>
                  <a:sym typeface="Play"/>
                </a:rPr>
                <a:t>Accelerator</a:t>
              </a:r>
              <a:endParaRPr>
                <a:latin typeface="Degular Display" pitchFamily="82" charset="77"/>
              </a:endParaRPr>
            </a:p>
          </p:txBody>
        </p:sp>
        <p:pic>
          <p:nvPicPr>
            <p:cNvPr id="1283" name="Google Shape;1283;p11"/>
            <p:cNvPicPr preferRelativeResize="0"/>
            <p:nvPr/>
          </p:nvPicPr>
          <p:blipFill rotWithShape="1">
            <a:blip r:embed="rId33">
              <a:alphaModFix/>
            </a:blip>
            <a:srcRect/>
            <a:stretch/>
          </p:blipFill>
          <p:spPr>
            <a:xfrm>
              <a:off x="2325286" y="5713965"/>
              <a:ext cx="1134113" cy="292389"/>
            </a:xfrm>
            <a:prstGeom prst="rect">
              <a:avLst/>
            </a:prstGeom>
            <a:noFill/>
            <a:ln>
              <a:noFill/>
            </a:ln>
          </p:spPr>
        </p:pic>
      </p:grpSp>
      <p:sp>
        <p:nvSpPr>
          <p:cNvPr id="1284" name="Google Shape;1284;p11"/>
          <p:cNvSpPr/>
          <p:nvPr/>
        </p:nvSpPr>
        <p:spPr>
          <a:xfrm>
            <a:off x="161365" y="2289479"/>
            <a:ext cx="776091" cy="466982"/>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285" name="Google Shape;1285;p11"/>
          <p:cNvSpPr/>
          <p:nvPr/>
        </p:nvSpPr>
        <p:spPr>
          <a:xfrm>
            <a:off x="3420296" y="5359547"/>
            <a:ext cx="1057048" cy="544361"/>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286" name="Google Shape;1286;p11"/>
          <p:cNvSpPr/>
          <p:nvPr/>
        </p:nvSpPr>
        <p:spPr>
          <a:xfrm>
            <a:off x="4655016" y="5359547"/>
            <a:ext cx="1108706" cy="531691"/>
          </a:xfrm>
          <a:prstGeom prst="rect">
            <a:avLst/>
          </a:prstGeom>
          <a:noFill/>
          <a:ln w="12700" cap="flat" cmpd="sng">
            <a:solidFill>
              <a:schemeClr val="accent2"/>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287" name="Google Shape;1287;p11"/>
          <p:cNvSpPr/>
          <p:nvPr/>
        </p:nvSpPr>
        <p:spPr>
          <a:xfrm>
            <a:off x="5431019" y="1850124"/>
            <a:ext cx="980079" cy="439976"/>
          </a:xfrm>
          <a:prstGeom prst="rect">
            <a:avLst/>
          </a:prstGeom>
          <a:noFill/>
          <a:ln w="12700" cap="flat" cmpd="sng">
            <a:solidFill>
              <a:schemeClr val="dk1"/>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nvGrpSpPr>
          <p:cNvPr id="1288" name="Google Shape;1288;p11"/>
          <p:cNvGrpSpPr/>
          <p:nvPr/>
        </p:nvGrpSpPr>
        <p:grpSpPr>
          <a:xfrm>
            <a:off x="8566981" y="1897232"/>
            <a:ext cx="1339056" cy="321702"/>
            <a:chOff x="7267555" y="176081"/>
            <a:chExt cx="1339056" cy="321702"/>
          </a:xfrm>
        </p:grpSpPr>
        <p:sp>
          <p:nvSpPr>
            <p:cNvPr id="1289" name="Google Shape;1289;p11"/>
            <p:cNvSpPr txBox="1"/>
            <p:nvPr/>
          </p:nvSpPr>
          <p:spPr>
            <a:xfrm>
              <a:off x="7540982" y="259550"/>
              <a:ext cx="1065629" cy="228268"/>
            </a:xfrm>
            <a:prstGeom prst="rect">
              <a:avLst/>
            </a:prstGeom>
            <a:noFill/>
            <a:ln>
              <a:noFill/>
            </a:ln>
          </p:spPr>
          <p:txBody>
            <a:bodyPr spcFirstLastPara="1" wrap="square" lIns="0" tIns="0" rIns="0" bIns="0" anchor="t" anchorCtr="0">
              <a:spAutoFit/>
            </a:bodyPr>
            <a:lstStyle/>
            <a:p>
              <a:pPr marL="0" marR="0" lvl="0" indent="0" algn="l" rtl="0">
                <a:lnSpc>
                  <a:spcPct val="70000"/>
                </a:lnSpc>
                <a:spcBef>
                  <a:spcPts val="0"/>
                </a:spcBef>
                <a:spcAft>
                  <a:spcPts val="0"/>
                </a:spcAft>
                <a:buNone/>
              </a:pPr>
              <a:r>
                <a:rPr lang="en-US" sz="1000">
                  <a:solidFill>
                    <a:schemeClr val="dk1"/>
                  </a:solidFill>
                  <a:latin typeface="Degular Display" pitchFamily="82" charset="77"/>
                  <a:ea typeface="Play"/>
                  <a:cs typeface="Play"/>
                  <a:sym typeface="Play"/>
                </a:rPr>
                <a:t>INDIA </a:t>
              </a:r>
              <a:endParaRPr>
                <a:latin typeface="Degular Display" pitchFamily="82" charset="77"/>
              </a:endParaRPr>
            </a:p>
            <a:p>
              <a:pPr marL="0" marR="0" lvl="0" indent="0" algn="l" rtl="0">
                <a:lnSpc>
                  <a:spcPct val="70000"/>
                </a:lnSpc>
                <a:spcBef>
                  <a:spcPts val="100"/>
                </a:spcBef>
                <a:spcAft>
                  <a:spcPts val="0"/>
                </a:spcAft>
                <a:buNone/>
              </a:pPr>
              <a:r>
                <a:rPr lang="en-US" sz="1000">
                  <a:solidFill>
                    <a:schemeClr val="dk1"/>
                  </a:solidFill>
                  <a:latin typeface="Degular Display" pitchFamily="82" charset="77"/>
                  <a:ea typeface="Play"/>
                  <a:cs typeface="Play"/>
                  <a:sym typeface="Play"/>
                </a:rPr>
                <a:t>ACCELERATOR </a:t>
              </a:r>
              <a:endParaRPr>
                <a:latin typeface="Degular Display" pitchFamily="82" charset="77"/>
              </a:endParaRPr>
            </a:p>
          </p:txBody>
        </p:sp>
        <p:pic>
          <p:nvPicPr>
            <p:cNvPr id="1290" name="Google Shape;1290;p11"/>
            <p:cNvPicPr preferRelativeResize="0"/>
            <p:nvPr/>
          </p:nvPicPr>
          <p:blipFill rotWithShape="1">
            <a:blip r:embed="rId34">
              <a:alphaModFix/>
            </a:blip>
            <a:srcRect/>
            <a:stretch/>
          </p:blipFill>
          <p:spPr>
            <a:xfrm>
              <a:off x="7267555" y="176081"/>
              <a:ext cx="258055" cy="321702"/>
            </a:xfrm>
            <a:prstGeom prst="rect">
              <a:avLst/>
            </a:prstGeom>
            <a:noFill/>
            <a:ln>
              <a:noFill/>
            </a:ln>
          </p:spPr>
        </p:pic>
      </p:grpSp>
      <p:sp>
        <p:nvSpPr>
          <p:cNvPr id="1291" name="Google Shape;1291;p11"/>
          <p:cNvSpPr/>
          <p:nvPr/>
        </p:nvSpPr>
        <p:spPr>
          <a:xfrm>
            <a:off x="8522041" y="1820186"/>
            <a:ext cx="1164981" cy="458101"/>
          </a:xfrm>
          <a:prstGeom prst="rect">
            <a:avLst/>
          </a:prstGeom>
          <a:noFill/>
          <a:ln w="12700" cap="flat" cmpd="sng">
            <a:solidFill>
              <a:srgbClr val="EC843E"/>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pic>
        <p:nvPicPr>
          <p:cNvPr id="1292" name="Google Shape;1292;p11"/>
          <p:cNvPicPr preferRelativeResize="0"/>
          <p:nvPr/>
        </p:nvPicPr>
        <p:blipFill rotWithShape="1">
          <a:blip r:embed="rId35">
            <a:alphaModFix/>
          </a:blip>
          <a:srcRect/>
          <a:stretch/>
        </p:blipFill>
        <p:spPr>
          <a:xfrm>
            <a:off x="4726752" y="5499615"/>
            <a:ext cx="890205" cy="294220"/>
          </a:xfrm>
          <a:prstGeom prst="rect">
            <a:avLst/>
          </a:prstGeom>
          <a:noFill/>
          <a:ln>
            <a:noFill/>
          </a:ln>
        </p:spPr>
      </p:pic>
      <p:grpSp>
        <p:nvGrpSpPr>
          <p:cNvPr id="1293" name="Google Shape;1293;p11"/>
          <p:cNvGrpSpPr/>
          <p:nvPr/>
        </p:nvGrpSpPr>
        <p:grpSpPr>
          <a:xfrm>
            <a:off x="7628504" y="1794499"/>
            <a:ext cx="917241" cy="515918"/>
            <a:chOff x="6027521" y="3825926"/>
            <a:chExt cx="813436" cy="384568"/>
          </a:xfrm>
        </p:grpSpPr>
        <p:pic>
          <p:nvPicPr>
            <p:cNvPr id="1294" name="Google Shape;1294;p11"/>
            <p:cNvPicPr preferRelativeResize="0"/>
            <p:nvPr/>
          </p:nvPicPr>
          <p:blipFill rotWithShape="1">
            <a:blip r:embed="rId36">
              <a:alphaModFix/>
            </a:blip>
            <a:srcRect/>
            <a:stretch/>
          </p:blipFill>
          <p:spPr>
            <a:xfrm>
              <a:off x="6081157" y="3853725"/>
              <a:ext cx="703505" cy="155629"/>
            </a:xfrm>
            <a:prstGeom prst="rect">
              <a:avLst/>
            </a:prstGeom>
            <a:noFill/>
            <a:ln>
              <a:noFill/>
            </a:ln>
          </p:spPr>
        </p:pic>
        <p:sp>
          <p:nvSpPr>
            <p:cNvPr id="1295" name="Google Shape;1295;p11"/>
            <p:cNvSpPr/>
            <p:nvPr/>
          </p:nvSpPr>
          <p:spPr>
            <a:xfrm>
              <a:off x="6027521" y="3825926"/>
              <a:ext cx="813436" cy="384568"/>
            </a:xfrm>
            <a:prstGeom prst="rect">
              <a:avLst/>
            </a:prstGeom>
            <a:noFill/>
            <a:ln w="12700" cap="flat" cmpd="sng">
              <a:solidFill>
                <a:schemeClr val="dk1"/>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sp>
        <p:nvSpPr>
          <p:cNvPr id="1296" name="Google Shape;1296;p11"/>
          <p:cNvSpPr txBox="1"/>
          <p:nvPr/>
        </p:nvSpPr>
        <p:spPr>
          <a:xfrm>
            <a:off x="10322349" y="1888184"/>
            <a:ext cx="1065629" cy="335989"/>
          </a:xfrm>
          <a:prstGeom prst="rect">
            <a:avLst/>
          </a:prstGeom>
          <a:noFill/>
          <a:ln>
            <a:noFill/>
          </a:ln>
        </p:spPr>
        <p:txBody>
          <a:bodyPr spcFirstLastPara="1" wrap="square" lIns="0" tIns="0" rIns="0" bIns="0" anchor="t" anchorCtr="0">
            <a:spAutoFit/>
          </a:bodyPr>
          <a:lstStyle/>
          <a:p>
            <a:pPr marL="0" marR="0" lvl="0" indent="0" algn="l" rtl="0">
              <a:lnSpc>
                <a:spcPct val="70000"/>
              </a:lnSpc>
              <a:spcBef>
                <a:spcPts val="0"/>
              </a:spcBef>
              <a:spcAft>
                <a:spcPts val="0"/>
              </a:spcAft>
              <a:buNone/>
            </a:pPr>
            <a:r>
              <a:rPr lang="en-US" sz="1000">
                <a:solidFill>
                  <a:schemeClr val="dk1"/>
                </a:solidFill>
                <a:latin typeface="Degular Display" pitchFamily="82" charset="77"/>
                <a:ea typeface="Play"/>
                <a:cs typeface="Play"/>
                <a:sym typeface="Play"/>
              </a:rPr>
              <a:t>INCHEON URBAN AIR MOBILITY </a:t>
            </a:r>
            <a:endParaRPr>
              <a:latin typeface="Degular Display" pitchFamily="82" charset="77"/>
            </a:endParaRPr>
          </a:p>
          <a:p>
            <a:pPr marL="0" marR="0" lvl="0" indent="0" algn="l" rtl="0">
              <a:lnSpc>
                <a:spcPct val="70000"/>
              </a:lnSpc>
              <a:spcBef>
                <a:spcPts val="100"/>
              </a:spcBef>
              <a:spcAft>
                <a:spcPts val="0"/>
              </a:spcAft>
              <a:buNone/>
            </a:pPr>
            <a:r>
              <a:rPr lang="en-US" sz="1000">
                <a:solidFill>
                  <a:schemeClr val="dk1"/>
                </a:solidFill>
                <a:latin typeface="Degular Display" pitchFamily="82" charset="77"/>
                <a:ea typeface="Play"/>
                <a:cs typeface="Play"/>
                <a:sym typeface="Play"/>
              </a:rPr>
              <a:t>ACCELERATOR </a:t>
            </a:r>
            <a:endParaRPr>
              <a:latin typeface="Degular Display" pitchFamily="82" charset="77"/>
            </a:endParaRPr>
          </a:p>
        </p:txBody>
      </p:sp>
      <p:pic>
        <p:nvPicPr>
          <p:cNvPr id="1297" name="Google Shape;1297;p11"/>
          <p:cNvPicPr preferRelativeResize="0"/>
          <p:nvPr/>
        </p:nvPicPr>
        <p:blipFill rotWithShape="1">
          <a:blip r:embed="rId37">
            <a:alphaModFix/>
          </a:blip>
          <a:srcRect r="68560"/>
          <a:stretch/>
        </p:blipFill>
        <p:spPr>
          <a:xfrm>
            <a:off x="9957908" y="1859623"/>
            <a:ext cx="364441" cy="286029"/>
          </a:xfrm>
          <a:prstGeom prst="rect">
            <a:avLst/>
          </a:prstGeom>
          <a:noFill/>
          <a:ln>
            <a:noFill/>
          </a:ln>
        </p:spPr>
      </p:pic>
      <p:sp>
        <p:nvSpPr>
          <p:cNvPr id="1298" name="Google Shape;1298;p11"/>
          <p:cNvSpPr/>
          <p:nvPr/>
        </p:nvSpPr>
        <p:spPr>
          <a:xfrm>
            <a:off x="9930654" y="1829440"/>
            <a:ext cx="1457324" cy="405256"/>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pic>
        <p:nvPicPr>
          <p:cNvPr id="1299" name="Google Shape;1299;p11" descr="Satellite with solid fill"/>
          <p:cNvPicPr preferRelativeResize="0"/>
          <p:nvPr/>
        </p:nvPicPr>
        <p:blipFill rotWithShape="1">
          <a:blip r:embed="rId38">
            <a:alphaModFix/>
          </a:blip>
          <a:srcRect/>
          <a:stretch/>
        </p:blipFill>
        <p:spPr>
          <a:xfrm>
            <a:off x="2997727" y="2118836"/>
            <a:ext cx="180000" cy="180000"/>
          </a:xfrm>
          <a:prstGeom prst="rect">
            <a:avLst/>
          </a:prstGeom>
          <a:noFill/>
          <a:ln>
            <a:noFill/>
          </a:ln>
        </p:spPr>
      </p:pic>
      <p:pic>
        <p:nvPicPr>
          <p:cNvPr id="1300" name="Google Shape;1300;p11" descr="Satellite with solid fill"/>
          <p:cNvPicPr preferRelativeResize="0"/>
          <p:nvPr/>
        </p:nvPicPr>
        <p:blipFill rotWithShape="1">
          <a:blip r:embed="rId39">
            <a:alphaModFix/>
          </a:blip>
          <a:srcRect/>
          <a:stretch/>
        </p:blipFill>
        <p:spPr>
          <a:xfrm>
            <a:off x="2745381" y="5075085"/>
            <a:ext cx="180000" cy="180000"/>
          </a:xfrm>
          <a:prstGeom prst="rect">
            <a:avLst/>
          </a:prstGeom>
          <a:noFill/>
          <a:ln>
            <a:noFill/>
          </a:ln>
        </p:spPr>
      </p:pic>
      <p:pic>
        <p:nvPicPr>
          <p:cNvPr id="1301" name="Google Shape;1301;p11" descr="Aeroplane with solid fill"/>
          <p:cNvPicPr preferRelativeResize="0"/>
          <p:nvPr/>
        </p:nvPicPr>
        <p:blipFill rotWithShape="1">
          <a:blip r:embed="rId40">
            <a:alphaModFix/>
          </a:blip>
          <a:srcRect/>
          <a:stretch/>
        </p:blipFill>
        <p:spPr>
          <a:xfrm>
            <a:off x="6217191" y="1858038"/>
            <a:ext cx="180000" cy="180000"/>
          </a:xfrm>
          <a:prstGeom prst="rect">
            <a:avLst/>
          </a:prstGeom>
          <a:noFill/>
          <a:ln>
            <a:noFill/>
          </a:ln>
        </p:spPr>
      </p:pic>
      <p:pic>
        <p:nvPicPr>
          <p:cNvPr id="1302" name="Google Shape;1302;p11" descr="Aeroplane with solid fill"/>
          <p:cNvPicPr preferRelativeResize="0"/>
          <p:nvPr/>
        </p:nvPicPr>
        <p:blipFill rotWithShape="1">
          <a:blip r:embed="rId40">
            <a:alphaModFix/>
          </a:blip>
          <a:srcRect/>
          <a:stretch/>
        </p:blipFill>
        <p:spPr>
          <a:xfrm>
            <a:off x="7366157" y="1852675"/>
            <a:ext cx="180000" cy="180000"/>
          </a:xfrm>
          <a:prstGeom prst="rect">
            <a:avLst/>
          </a:prstGeom>
          <a:noFill/>
          <a:ln>
            <a:noFill/>
          </a:ln>
        </p:spPr>
      </p:pic>
      <p:pic>
        <p:nvPicPr>
          <p:cNvPr id="1303" name="Google Shape;1303;p11" descr="Aeroplane with solid fill"/>
          <p:cNvPicPr preferRelativeResize="0"/>
          <p:nvPr/>
        </p:nvPicPr>
        <p:blipFill rotWithShape="1">
          <a:blip r:embed="rId40">
            <a:alphaModFix/>
          </a:blip>
          <a:srcRect/>
          <a:stretch/>
        </p:blipFill>
        <p:spPr>
          <a:xfrm>
            <a:off x="7897387" y="5372934"/>
            <a:ext cx="180000" cy="180000"/>
          </a:xfrm>
          <a:prstGeom prst="rect">
            <a:avLst/>
          </a:prstGeom>
          <a:noFill/>
          <a:ln>
            <a:noFill/>
          </a:ln>
        </p:spPr>
      </p:pic>
      <p:pic>
        <p:nvPicPr>
          <p:cNvPr id="1304" name="Google Shape;1304;p11" descr="Aeroplane with solid fill"/>
          <p:cNvPicPr preferRelativeResize="0"/>
          <p:nvPr/>
        </p:nvPicPr>
        <p:blipFill rotWithShape="1">
          <a:blip r:embed="rId40">
            <a:alphaModFix/>
          </a:blip>
          <a:srcRect/>
          <a:stretch/>
        </p:blipFill>
        <p:spPr>
          <a:xfrm>
            <a:off x="11414575" y="5643154"/>
            <a:ext cx="180000" cy="180000"/>
          </a:xfrm>
          <a:prstGeom prst="rect">
            <a:avLst/>
          </a:prstGeom>
          <a:noFill/>
          <a:ln>
            <a:noFill/>
          </a:ln>
        </p:spPr>
      </p:pic>
      <p:pic>
        <p:nvPicPr>
          <p:cNvPr id="1305" name="Google Shape;1305;p11" descr="Aeroplane with solid fill"/>
          <p:cNvPicPr preferRelativeResize="0"/>
          <p:nvPr/>
        </p:nvPicPr>
        <p:blipFill rotWithShape="1">
          <a:blip r:embed="rId40">
            <a:alphaModFix/>
          </a:blip>
          <a:srcRect/>
          <a:stretch/>
        </p:blipFill>
        <p:spPr>
          <a:xfrm>
            <a:off x="11171975" y="2019290"/>
            <a:ext cx="180000" cy="180000"/>
          </a:xfrm>
          <a:prstGeom prst="rect">
            <a:avLst/>
          </a:prstGeom>
          <a:noFill/>
          <a:ln>
            <a:noFill/>
          </a:ln>
        </p:spPr>
      </p:pic>
      <p:grpSp>
        <p:nvGrpSpPr>
          <p:cNvPr id="1306" name="Google Shape;1306;p11"/>
          <p:cNvGrpSpPr/>
          <p:nvPr/>
        </p:nvGrpSpPr>
        <p:grpSpPr>
          <a:xfrm>
            <a:off x="8308835" y="5601336"/>
            <a:ext cx="537077" cy="185975"/>
            <a:chOff x="8808851" y="4736261"/>
            <a:chExt cx="537077" cy="185975"/>
          </a:xfrm>
        </p:grpSpPr>
        <p:pic>
          <p:nvPicPr>
            <p:cNvPr id="1307" name="Google Shape;1307;p11" descr="Aeroplane with solid fill"/>
            <p:cNvPicPr preferRelativeResize="0"/>
            <p:nvPr/>
          </p:nvPicPr>
          <p:blipFill rotWithShape="1">
            <a:blip r:embed="rId40">
              <a:alphaModFix/>
            </a:blip>
            <a:srcRect/>
            <a:stretch/>
          </p:blipFill>
          <p:spPr>
            <a:xfrm>
              <a:off x="8808851" y="4736261"/>
              <a:ext cx="180000" cy="180000"/>
            </a:xfrm>
            <a:prstGeom prst="rect">
              <a:avLst/>
            </a:prstGeom>
            <a:noFill/>
            <a:ln>
              <a:noFill/>
            </a:ln>
          </p:spPr>
        </p:pic>
        <p:pic>
          <p:nvPicPr>
            <p:cNvPr id="1308" name="Google Shape;1308;p11" descr="Satellite with solid fill"/>
            <p:cNvPicPr preferRelativeResize="0"/>
            <p:nvPr/>
          </p:nvPicPr>
          <p:blipFill rotWithShape="1">
            <a:blip r:embed="rId38">
              <a:alphaModFix/>
            </a:blip>
            <a:srcRect/>
            <a:stretch/>
          </p:blipFill>
          <p:spPr>
            <a:xfrm>
              <a:off x="8987390" y="4742236"/>
              <a:ext cx="180000" cy="180000"/>
            </a:xfrm>
            <a:prstGeom prst="rect">
              <a:avLst/>
            </a:prstGeom>
            <a:noFill/>
            <a:ln>
              <a:noFill/>
            </a:ln>
          </p:spPr>
        </p:pic>
        <p:pic>
          <p:nvPicPr>
            <p:cNvPr id="1309" name="Google Shape;1309;p11" descr="Shield with solid fill"/>
            <p:cNvPicPr preferRelativeResize="0"/>
            <p:nvPr/>
          </p:nvPicPr>
          <p:blipFill rotWithShape="1">
            <a:blip r:embed="rId41">
              <a:alphaModFix/>
            </a:blip>
            <a:srcRect/>
            <a:stretch/>
          </p:blipFill>
          <p:spPr>
            <a:xfrm>
              <a:off x="9165928" y="4742236"/>
              <a:ext cx="180000" cy="180000"/>
            </a:xfrm>
            <a:prstGeom prst="rect">
              <a:avLst/>
            </a:prstGeom>
            <a:noFill/>
            <a:ln>
              <a:noFill/>
            </a:ln>
          </p:spPr>
        </p:pic>
      </p:grpSp>
      <p:grpSp>
        <p:nvGrpSpPr>
          <p:cNvPr id="1310" name="Google Shape;1310;p11"/>
          <p:cNvGrpSpPr/>
          <p:nvPr/>
        </p:nvGrpSpPr>
        <p:grpSpPr>
          <a:xfrm>
            <a:off x="7871992" y="2039361"/>
            <a:ext cx="436650" cy="151200"/>
            <a:chOff x="8808851" y="4736261"/>
            <a:chExt cx="537077" cy="185975"/>
          </a:xfrm>
        </p:grpSpPr>
        <p:pic>
          <p:nvPicPr>
            <p:cNvPr id="1311" name="Google Shape;1311;p11" descr="Aeroplane with solid fill"/>
            <p:cNvPicPr preferRelativeResize="0"/>
            <p:nvPr/>
          </p:nvPicPr>
          <p:blipFill rotWithShape="1">
            <a:blip r:embed="rId40">
              <a:alphaModFix/>
            </a:blip>
            <a:srcRect/>
            <a:stretch/>
          </p:blipFill>
          <p:spPr>
            <a:xfrm>
              <a:off x="8808851" y="4736261"/>
              <a:ext cx="180000" cy="180000"/>
            </a:xfrm>
            <a:prstGeom prst="rect">
              <a:avLst/>
            </a:prstGeom>
            <a:noFill/>
            <a:ln>
              <a:noFill/>
            </a:ln>
          </p:spPr>
        </p:pic>
        <p:pic>
          <p:nvPicPr>
            <p:cNvPr id="1312" name="Google Shape;1312;p11" descr="Satellite with solid fill"/>
            <p:cNvPicPr preferRelativeResize="0"/>
            <p:nvPr/>
          </p:nvPicPr>
          <p:blipFill rotWithShape="1">
            <a:blip r:embed="rId38">
              <a:alphaModFix/>
            </a:blip>
            <a:srcRect/>
            <a:stretch/>
          </p:blipFill>
          <p:spPr>
            <a:xfrm>
              <a:off x="8987390" y="4742236"/>
              <a:ext cx="180000" cy="180000"/>
            </a:xfrm>
            <a:prstGeom prst="rect">
              <a:avLst/>
            </a:prstGeom>
            <a:noFill/>
            <a:ln>
              <a:noFill/>
            </a:ln>
          </p:spPr>
        </p:pic>
        <p:pic>
          <p:nvPicPr>
            <p:cNvPr id="1313" name="Google Shape;1313;p11" descr="Shield with solid fill"/>
            <p:cNvPicPr preferRelativeResize="0"/>
            <p:nvPr/>
          </p:nvPicPr>
          <p:blipFill rotWithShape="1">
            <a:blip r:embed="rId41">
              <a:alphaModFix/>
            </a:blip>
            <a:srcRect/>
            <a:stretch/>
          </p:blipFill>
          <p:spPr>
            <a:xfrm>
              <a:off x="9165928" y="4742236"/>
              <a:ext cx="180000" cy="180000"/>
            </a:xfrm>
            <a:prstGeom prst="rect">
              <a:avLst/>
            </a:prstGeom>
            <a:noFill/>
            <a:ln>
              <a:noFill/>
            </a:ln>
          </p:spPr>
        </p:pic>
      </p:grpSp>
      <p:pic>
        <p:nvPicPr>
          <p:cNvPr id="1314" name="Google Shape;1314;p11" descr="Shield with solid fill"/>
          <p:cNvPicPr preferRelativeResize="0"/>
          <p:nvPr/>
        </p:nvPicPr>
        <p:blipFill rotWithShape="1">
          <a:blip r:embed="rId41">
            <a:alphaModFix/>
          </a:blip>
          <a:srcRect/>
          <a:stretch/>
        </p:blipFill>
        <p:spPr>
          <a:xfrm>
            <a:off x="5076972" y="1842977"/>
            <a:ext cx="180000" cy="180000"/>
          </a:xfrm>
          <a:prstGeom prst="rect">
            <a:avLst/>
          </a:prstGeom>
          <a:noFill/>
          <a:ln>
            <a:noFill/>
          </a:ln>
        </p:spPr>
      </p:pic>
      <p:pic>
        <p:nvPicPr>
          <p:cNvPr id="1315" name="Google Shape;1315;p11" descr="Aeroplane with solid fill"/>
          <p:cNvPicPr preferRelativeResize="0"/>
          <p:nvPr/>
        </p:nvPicPr>
        <p:blipFill rotWithShape="1">
          <a:blip r:embed="rId40">
            <a:alphaModFix/>
          </a:blip>
          <a:srcRect/>
          <a:stretch/>
        </p:blipFill>
        <p:spPr>
          <a:xfrm>
            <a:off x="4320248" y="5369863"/>
            <a:ext cx="162000" cy="162000"/>
          </a:xfrm>
          <a:prstGeom prst="rect">
            <a:avLst/>
          </a:prstGeom>
          <a:noFill/>
          <a:ln>
            <a:noFill/>
          </a:ln>
        </p:spPr>
      </p:pic>
      <p:pic>
        <p:nvPicPr>
          <p:cNvPr id="1316" name="Google Shape;1316;p11" descr="Satellite with solid fill"/>
          <p:cNvPicPr preferRelativeResize="0"/>
          <p:nvPr/>
        </p:nvPicPr>
        <p:blipFill rotWithShape="1">
          <a:blip r:embed="rId38">
            <a:alphaModFix/>
          </a:blip>
          <a:srcRect/>
          <a:stretch/>
        </p:blipFill>
        <p:spPr>
          <a:xfrm>
            <a:off x="4320248" y="5534657"/>
            <a:ext cx="162000" cy="162000"/>
          </a:xfrm>
          <a:prstGeom prst="rect">
            <a:avLst/>
          </a:prstGeom>
          <a:noFill/>
          <a:ln>
            <a:noFill/>
          </a:ln>
        </p:spPr>
      </p:pic>
      <p:pic>
        <p:nvPicPr>
          <p:cNvPr id="1317" name="Google Shape;1317;p11" descr="Shield with solid fill"/>
          <p:cNvPicPr preferRelativeResize="0"/>
          <p:nvPr/>
        </p:nvPicPr>
        <p:blipFill rotWithShape="1">
          <a:blip r:embed="rId41">
            <a:alphaModFix/>
          </a:blip>
          <a:srcRect/>
          <a:stretch/>
        </p:blipFill>
        <p:spPr>
          <a:xfrm>
            <a:off x="4323801" y="5699450"/>
            <a:ext cx="162000" cy="162000"/>
          </a:xfrm>
          <a:prstGeom prst="rect">
            <a:avLst/>
          </a:prstGeom>
          <a:noFill/>
          <a:ln>
            <a:noFill/>
          </a:ln>
        </p:spPr>
      </p:pic>
      <p:pic>
        <p:nvPicPr>
          <p:cNvPr id="1318" name="Google Shape;1318;p11" descr="Aeroplane with solid fill"/>
          <p:cNvPicPr preferRelativeResize="0"/>
          <p:nvPr/>
        </p:nvPicPr>
        <p:blipFill rotWithShape="1">
          <a:blip r:embed="rId40">
            <a:alphaModFix/>
          </a:blip>
          <a:srcRect/>
          <a:stretch/>
        </p:blipFill>
        <p:spPr>
          <a:xfrm>
            <a:off x="287396" y="6008673"/>
            <a:ext cx="180000" cy="180000"/>
          </a:xfrm>
          <a:prstGeom prst="rect">
            <a:avLst/>
          </a:prstGeom>
          <a:noFill/>
          <a:ln>
            <a:noFill/>
          </a:ln>
        </p:spPr>
      </p:pic>
      <p:pic>
        <p:nvPicPr>
          <p:cNvPr id="1319" name="Google Shape;1319;p11" descr="Satellite with solid fill"/>
          <p:cNvPicPr preferRelativeResize="0"/>
          <p:nvPr/>
        </p:nvPicPr>
        <p:blipFill rotWithShape="1">
          <a:blip r:embed="rId38">
            <a:alphaModFix/>
          </a:blip>
          <a:srcRect/>
          <a:stretch/>
        </p:blipFill>
        <p:spPr>
          <a:xfrm>
            <a:off x="294085" y="6204831"/>
            <a:ext cx="180000" cy="180000"/>
          </a:xfrm>
          <a:prstGeom prst="rect">
            <a:avLst/>
          </a:prstGeom>
          <a:noFill/>
          <a:ln>
            <a:noFill/>
          </a:ln>
        </p:spPr>
      </p:pic>
      <p:pic>
        <p:nvPicPr>
          <p:cNvPr id="1320" name="Google Shape;1320;p11" descr="Shield with solid fill"/>
          <p:cNvPicPr preferRelativeResize="0"/>
          <p:nvPr/>
        </p:nvPicPr>
        <p:blipFill rotWithShape="1">
          <a:blip r:embed="rId41">
            <a:alphaModFix/>
          </a:blip>
          <a:srcRect/>
          <a:stretch/>
        </p:blipFill>
        <p:spPr>
          <a:xfrm>
            <a:off x="294085" y="6389003"/>
            <a:ext cx="180000" cy="180000"/>
          </a:xfrm>
          <a:prstGeom prst="rect">
            <a:avLst/>
          </a:prstGeom>
          <a:noFill/>
          <a:ln>
            <a:noFill/>
          </a:ln>
        </p:spPr>
      </p:pic>
      <p:sp>
        <p:nvSpPr>
          <p:cNvPr id="1321" name="Google Shape;1321;p11"/>
          <p:cNvSpPr txBox="1"/>
          <p:nvPr/>
        </p:nvSpPr>
        <p:spPr>
          <a:xfrm>
            <a:off x="221916" y="5778241"/>
            <a:ext cx="157767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Degular Display" pitchFamily="82" charset="77"/>
                <a:ea typeface="Play"/>
                <a:cs typeface="Play"/>
                <a:sym typeface="Play"/>
              </a:rPr>
              <a:t>Program Industry Focus</a:t>
            </a:r>
            <a:endParaRPr>
              <a:latin typeface="Degular Display" pitchFamily="82" charset="77"/>
            </a:endParaRPr>
          </a:p>
        </p:txBody>
      </p:sp>
      <p:sp>
        <p:nvSpPr>
          <p:cNvPr id="1322" name="Google Shape;1322;p11"/>
          <p:cNvSpPr txBox="1"/>
          <p:nvPr/>
        </p:nvSpPr>
        <p:spPr>
          <a:xfrm>
            <a:off x="429792" y="5983986"/>
            <a:ext cx="697627" cy="740547"/>
          </a:xfrm>
          <a:prstGeom prst="rect">
            <a:avLst/>
          </a:prstGeom>
          <a:noFill/>
          <a:ln>
            <a:noFill/>
          </a:ln>
        </p:spPr>
        <p:txBody>
          <a:bodyPr spcFirstLastPara="1" wrap="square" lIns="91425" tIns="45700" rIns="91425" bIns="45700" anchor="t" anchorCtr="0">
            <a:spAutoFit/>
          </a:bodyPr>
          <a:lstStyle/>
          <a:p>
            <a:pPr marL="0" marR="0" lvl="0" indent="0" algn="l" rtl="0">
              <a:lnSpc>
                <a:spcPct val="116666"/>
              </a:lnSpc>
              <a:spcBef>
                <a:spcPts val="0"/>
              </a:spcBef>
              <a:spcAft>
                <a:spcPts val="0"/>
              </a:spcAft>
              <a:buNone/>
            </a:pPr>
            <a:r>
              <a:rPr lang="en-US" sz="1200">
                <a:solidFill>
                  <a:schemeClr val="dk1"/>
                </a:solidFill>
                <a:latin typeface="Degular Display" pitchFamily="82" charset="77"/>
                <a:ea typeface="Play"/>
                <a:cs typeface="Play"/>
                <a:sym typeface="Play"/>
              </a:rPr>
              <a:t>Aviation</a:t>
            </a:r>
            <a:endParaRPr>
              <a:latin typeface="Degular Display" pitchFamily="82" charset="77"/>
            </a:endParaRPr>
          </a:p>
          <a:p>
            <a:pPr marL="0" marR="0" lvl="0" indent="0" algn="l" rtl="0">
              <a:lnSpc>
                <a:spcPct val="116666"/>
              </a:lnSpc>
              <a:spcBef>
                <a:spcPts val="0"/>
              </a:spcBef>
              <a:spcAft>
                <a:spcPts val="0"/>
              </a:spcAft>
              <a:buNone/>
            </a:pPr>
            <a:r>
              <a:rPr lang="en-US" sz="1200">
                <a:solidFill>
                  <a:schemeClr val="dk1"/>
                </a:solidFill>
                <a:latin typeface="Degular Display" pitchFamily="82" charset="77"/>
                <a:ea typeface="Play"/>
                <a:cs typeface="Play"/>
                <a:sym typeface="Play"/>
              </a:rPr>
              <a:t>Space</a:t>
            </a:r>
            <a:endParaRPr>
              <a:latin typeface="Degular Display" pitchFamily="82" charset="77"/>
            </a:endParaRPr>
          </a:p>
          <a:p>
            <a:pPr marL="0" marR="0" lvl="0" indent="0" algn="l" rtl="0">
              <a:lnSpc>
                <a:spcPct val="116666"/>
              </a:lnSpc>
              <a:spcBef>
                <a:spcPts val="0"/>
              </a:spcBef>
              <a:spcAft>
                <a:spcPts val="0"/>
              </a:spcAft>
              <a:buNone/>
            </a:pPr>
            <a:r>
              <a:rPr lang="en-US" sz="1200">
                <a:solidFill>
                  <a:schemeClr val="dk1"/>
                </a:solidFill>
                <a:latin typeface="Degular Display" pitchFamily="82" charset="77"/>
                <a:ea typeface="Play"/>
                <a:cs typeface="Play"/>
                <a:sym typeface="Play"/>
              </a:rPr>
              <a:t>Defense</a:t>
            </a:r>
            <a:endParaRPr>
              <a:latin typeface="Degular Display" pitchFamily="82" charset="77"/>
            </a:endParaRPr>
          </a:p>
        </p:txBody>
      </p:sp>
      <p:grpSp>
        <p:nvGrpSpPr>
          <p:cNvPr id="1323" name="Google Shape;1323;p11"/>
          <p:cNvGrpSpPr/>
          <p:nvPr/>
        </p:nvGrpSpPr>
        <p:grpSpPr>
          <a:xfrm>
            <a:off x="6165510" y="5637880"/>
            <a:ext cx="436650" cy="151200"/>
            <a:chOff x="8808851" y="4736261"/>
            <a:chExt cx="537077" cy="185975"/>
          </a:xfrm>
        </p:grpSpPr>
        <p:pic>
          <p:nvPicPr>
            <p:cNvPr id="1324" name="Google Shape;1324;p11" descr="Aeroplane with solid fill"/>
            <p:cNvPicPr preferRelativeResize="0"/>
            <p:nvPr/>
          </p:nvPicPr>
          <p:blipFill rotWithShape="1">
            <a:blip r:embed="rId40">
              <a:alphaModFix/>
            </a:blip>
            <a:srcRect/>
            <a:stretch/>
          </p:blipFill>
          <p:spPr>
            <a:xfrm>
              <a:off x="8808851" y="4736261"/>
              <a:ext cx="180000" cy="180000"/>
            </a:xfrm>
            <a:prstGeom prst="rect">
              <a:avLst/>
            </a:prstGeom>
            <a:noFill/>
            <a:ln>
              <a:noFill/>
            </a:ln>
          </p:spPr>
        </p:pic>
        <p:pic>
          <p:nvPicPr>
            <p:cNvPr id="1325" name="Google Shape;1325;p11" descr="Satellite with solid fill"/>
            <p:cNvPicPr preferRelativeResize="0"/>
            <p:nvPr/>
          </p:nvPicPr>
          <p:blipFill rotWithShape="1">
            <a:blip r:embed="rId38">
              <a:alphaModFix/>
            </a:blip>
            <a:srcRect/>
            <a:stretch/>
          </p:blipFill>
          <p:spPr>
            <a:xfrm>
              <a:off x="8987390" y="4742236"/>
              <a:ext cx="180000" cy="180000"/>
            </a:xfrm>
            <a:prstGeom prst="rect">
              <a:avLst/>
            </a:prstGeom>
            <a:noFill/>
            <a:ln>
              <a:noFill/>
            </a:ln>
          </p:spPr>
        </p:pic>
        <p:pic>
          <p:nvPicPr>
            <p:cNvPr id="1326" name="Google Shape;1326;p11" descr="Shield with solid fill"/>
            <p:cNvPicPr preferRelativeResize="0"/>
            <p:nvPr/>
          </p:nvPicPr>
          <p:blipFill rotWithShape="1">
            <a:blip r:embed="rId41">
              <a:alphaModFix/>
            </a:blip>
            <a:srcRect/>
            <a:stretch/>
          </p:blipFill>
          <p:spPr>
            <a:xfrm>
              <a:off x="9165928" y="4742236"/>
              <a:ext cx="180000" cy="180000"/>
            </a:xfrm>
            <a:prstGeom prst="rect">
              <a:avLst/>
            </a:prstGeom>
            <a:noFill/>
            <a:ln>
              <a:noFill/>
            </a:ln>
          </p:spPr>
        </p:pic>
      </p:grpSp>
      <p:grpSp>
        <p:nvGrpSpPr>
          <p:cNvPr id="1327" name="Google Shape;1327;p11"/>
          <p:cNvGrpSpPr/>
          <p:nvPr/>
        </p:nvGrpSpPr>
        <p:grpSpPr>
          <a:xfrm>
            <a:off x="5144359" y="5374764"/>
            <a:ext cx="436650" cy="151200"/>
            <a:chOff x="8808851" y="4736261"/>
            <a:chExt cx="537077" cy="185975"/>
          </a:xfrm>
        </p:grpSpPr>
        <p:pic>
          <p:nvPicPr>
            <p:cNvPr id="1328" name="Google Shape;1328;p11" descr="Aeroplane with solid fill"/>
            <p:cNvPicPr preferRelativeResize="0"/>
            <p:nvPr/>
          </p:nvPicPr>
          <p:blipFill rotWithShape="1">
            <a:blip r:embed="rId40">
              <a:alphaModFix/>
            </a:blip>
            <a:srcRect/>
            <a:stretch/>
          </p:blipFill>
          <p:spPr>
            <a:xfrm>
              <a:off x="8808851" y="4736261"/>
              <a:ext cx="180000" cy="180000"/>
            </a:xfrm>
            <a:prstGeom prst="rect">
              <a:avLst/>
            </a:prstGeom>
            <a:noFill/>
            <a:ln>
              <a:noFill/>
            </a:ln>
          </p:spPr>
        </p:pic>
        <p:pic>
          <p:nvPicPr>
            <p:cNvPr id="1329" name="Google Shape;1329;p11" descr="Satellite with solid fill"/>
            <p:cNvPicPr preferRelativeResize="0"/>
            <p:nvPr/>
          </p:nvPicPr>
          <p:blipFill rotWithShape="1">
            <a:blip r:embed="rId38">
              <a:alphaModFix/>
            </a:blip>
            <a:srcRect/>
            <a:stretch/>
          </p:blipFill>
          <p:spPr>
            <a:xfrm>
              <a:off x="8987390" y="4742236"/>
              <a:ext cx="180000" cy="180000"/>
            </a:xfrm>
            <a:prstGeom prst="rect">
              <a:avLst/>
            </a:prstGeom>
            <a:noFill/>
            <a:ln>
              <a:noFill/>
            </a:ln>
          </p:spPr>
        </p:pic>
        <p:pic>
          <p:nvPicPr>
            <p:cNvPr id="1330" name="Google Shape;1330;p11" descr="Shield with solid fill"/>
            <p:cNvPicPr preferRelativeResize="0"/>
            <p:nvPr/>
          </p:nvPicPr>
          <p:blipFill rotWithShape="1">
            <a:blip r:embed="rId41">
              <a:alphaModFix/>
            </a:blip>
            <a:srcRect/>
            <a:stretch/>
          </p:blipFill>
          <p:spPr>
            <a:xfrm>
              <a:off x="9165928" y="4742236"/>
              <a:ext cx="180000" cy="180000"/>
            </a:xfrm>
            <a:prstGeom prst="rect">
              <a:avLst/>
            </a:prstGeom>
            <a:noFill/>
            <a:ln>
              <a:noFill/>
            </a:ln>
          </p:spPr>
        </p:pic>
      </p:grpSp>
      <p:grpSp>
        <p:nvGrpSpPr>
          <p:cNvPr id="1331" name="Google Shape;1331;p11"/>
          <p:cNvGrpSpPr/>
          <p:nvPr/>
        </p:nvGrpSpPr>
        <p:grpSpPr>
          <a:xfrm>
            <a:off x="1070326" y="5304442"/>
            <a:ext cx="436650" cy="151200"/>
            <a:chOff x="8808851" y="4736261"/>
            <a:chExt cx="537077" cy="185975"/>
          </a:xfrm>
        </p:grpSpPr>
        <p:pic>
          <p:nvPicPr>
            <p:cNvPr id="1332" name="Google Shape;1332;p11" descr="Aeroplane with solid fill"/>
            <p:cNvPicPr preferRelativeResize="0"/>
            <p:nvPr/>
          </p:nvPicPr>
          <p:blipFill rotWithShape="1">
            <a:blip r:embed="rId40">
              <a:alphaModFix/>
            </a:blip>
            <a:srcRect/>
            <a:stretch/>
          </p:blipFill>
          <p:spPr>
            <a:xfrm>
              <a:off x="8808851" y="4736261"/>
              <a:ext cx="180000" cy="180000"/>
            </a:xfrm>
            <a:prstGeom prst="rect">
              <a:avLst/>
            </a:prstGeom>
            <a:noFill/>
            <a:ln>
              <a:noFill/>
            </a:ln>
          </p:spPr>
        </p:pic>
        <p:pic>
          <p:nvPicPr>
            <p:cNvPr id="1333" name="Google Shape;1333;p11" descr="Satellite with solid fill"/>
            <p:cNvPicPr preferRelativeResize="0"/>
            <p:nvPr/>
          </p:nvPicPr>
          <p:blipFill rotWithShape="1">
            <a:blip r:embed="rId38">
              <a:alphaModFix/>
            </a:blip>
            <a:srcRect/>
            <a:stretch/>
          </p:blipFill>
          <p:spPr>
            <a:xfrm>
              <a:off x="8987390" y="4742236"/>
              <a:ext cx="180000" cy="180000"/>
            </a:xfrm>
            <a:prstGeom prst="rect">
              <a:avLst/>
            </a:prstGeom>
            <a:noFill/>
            <a:ln>
              <a:noFill/>
            </a:ln>
          </p:spPr>
        </p:pic>
        <p:pic>
          <p:nvPicPr>
            <p:cNvPr id="1334" name="Google Shape;1334;p11" descr="Shield with solid fill"/>
            <p:cNvPicPr preferRelativeResize="0"/>
            <p:nvPr/>
          </p:nvPicPr>
          <p:blipFill rotWithShape="1">
            <a:blip r:embed="rId41">
              <a:alphaModFix/>
            </a:blip>
            <a:srcRect/>
            <a:stretch/>
          </p:blipFill>
          <p:spPr>
            <a:xfrm>
              <a:off x="9165928" y="4742236"/>
              <a:ext cx="180000" cy="180000"/>
            </a:xfrm>
            <a:prstGeom prst="rect">
              <a:avLst/>
            </a:prstGeom>
            <a:noFill/>
            <a:ln>
              <a:noFill/>
            </a:ln>
          </p:spPr>
        </p:pic>
      </p:grpSp>
      <p:grpSp>
        <p:nvGrpSpPr>
          <p:cNvPr id="1335" name="Google Shape;1335;p11"/>
          <p:cNvGrpSpPr/>
          <p:nvPr/>
        </p:nvGrpSpPr>
        <p:grpSpPr>
          <a:xfrm>
            <a:off x="9167003" y="1871615"/>
            <a:ext cx="436650" cy="151200"/>
            <a:chOff x="8808851" y="4736261"/>
            <a:chExt cx="537077" cy="185975"/>
          </a:xfrm>
        </p:grpSpPr>
        <p:pic>
          <p:nvPicPr>
            <p:cNvPr id="1336" name="Google Shape;1336;p11" descr="Aeroplane with solid fill"/>
            <p:cNvPicPr preferRelativeResize="0"/>
            <p:nvPr/>
          </p:nvPicPr>
          <p:blipFill rotWithShape="1">
            <a:blip r:embed="rId40">
              <a:alphaModFix/>
            </a:blip>
            <a:srcRect/>
            <a:stretch/>
          </p:blipFill>
          <p:spPr>
            <a:xfrm>
              <a:off x="8808851" y="4736261"/>
              <a:ext cx="180000" cy="180000"/>
            </a:xfrm>
            <a:prstGeom prst="rect">
              <a:avLst/>
            </a:prstGeom>
            <a:noFill/>
            <a:ln>
              <a:noFill/>
            </a:ln>
          </p:spPr>
        </p:pic>
        <p:pic>
          <p:nvPicPr>
            <p:cNvPr id="1337" name="Google Shape;1337;p11" descr="Satellite with solid fill"/>
            <p:cNvPicPr preferRelativeResize="0"/>
            <p:nvPr/>
          </p:nvPicPr>
          <p:blipFill rotWithShape="1">
            <a:blip r:embed="rId38">
              <a:alphaModFix/>
            </a:blip>
            <a:srcRect/>
            <a:stretch/>
          </p:blipFill>
          <p:spPr>
            <a:xfrm>
              <a:off x="8987390" y="4742236"/>
              <a:ext cx="180000" cy="180000"/>
            </a:xfrm>
            <a:prstGeom prst="rect">
              <a:avLst/>
            </a:prstGeom>
            <a:noFill/>
            <a:ln>
              <a:noFill/>
            </a:ln>
          </p:spPr>
        </p:pic>
        <p:pic>
          <p:nvPicPr>
            <p:cNvPr id="1338" name="Google Shape;1338;p11" descr="Shield with solid fill"/>
            <p:cNvPicPr preferRelativeResize="0"/>
            <p:nvPr/>
          </p:nvPicPr>
          <p:blipFill rotWithShape="1">
            <a:blip r:embed="rId41">
              <a:alphaModFix/>
            </a:blip>
            <a:srcRect/>
            <a:stretch/>
          </p:blipFill>
          <p:spPr>
            <a:xfrm>
              <a:off x="9165928" y="4742236"/>
              <a:ext cx="180000" cy="180000"/>
            </a:xfrm>
            <a:prstGeom prst="rect">
              <a:avLst/>
            </a:prstGeom>
            <a:noFill/>
            <a:ln>
              <a:noFill/>
            </a:ln>
          </p:spPr>
        </p:pic>
      </p:grpSp>
      <p:sp>
        <p:nvSpPr>
          <p:cNvPr id="1339" name="Google Shape;1339;p11"/>
          <p:cNvSpPr txBox="1"/>
          <p:nvPr/>
        </p:nvSpPr>
        <p:spPr>
          <a:xfrm>
            <a:off x="2030479" y="5983986"/>
            <a:ext cx="1688283" cy="740547"/>
          </a:xfrm>
          <a:prstGeom prst="rect">
            <a:avLst/>
          </a:prstGeom>
          <a:noFill/>
          <a:ln>
            <a:noFill/>
          </a:ln>
        </p:spPr>
        <p:txBody>
          <a:bodyPr spcFirstLastPara="1" wrap="square" lIns="91425" tIns="45700" rIns="91425" bIns="45700" anchor="t" anchorCtr="0">
            <a:spAutoFit/>
          </a:bodyPr>
          <a:lstStyle/>
          <a:p>
            <a:pPr marL="0" marR="0" lvl="0" indent="0" algn="l" rtl="0">
              <a:lnSpc>
                <a:spcPct val="116666"/>
              </a:lnSpc>
              <a:spcBef>
                <a:spcPts val="0"/>
              </a:spcBef>
              <a:spcAft>
                <a:spcPts val="0"/>
              </a:spcAft>
              <a:buNone/>
            </a:pPr>
            <a:r>
              <a:rPr lang="en-US" sz="1200">
                <a:solidFill>
                  <a:schemeClr val="dk1"/>
                </a:solidFill>
                <a:latin typeface="Degular Display" pitchFamily="82" charset="77"/>
                <a:ea typeface="Play"/>
                <a:cs typeface="Play"/>
                <a:sym typeface="Play"/>
              </a:rPr>
              <a:t>Corporate</a:t>
            </a:r>
            <a:endParaRPr>
              <a:latin typeface="Degular Display" pitchFamily="82" charset="77"/>
            </a:endParaRPr>
          </a:p>
          <a:p>
            <a:pPr marL="0" marR="0" lvl="0" indent="0" algn="l" rtl="0">
              <a:lnSpc>
                <a:spcPct val="116666"/>
              </a:lnSpc>
              <a:spcBef>
                <a:spcPts val="0"/>
              </a:spcBef>
              <a:spcAft>
                <a:spcPts val="0"/>
              </a:spcAft>
              <a:buNone/>
            </a:pPr>
            <a:r>
              <a:rPr lang="en-US" sz="1200">
                <a:solidFill>
                  <a:schemeClr val="dk1"/>
                </a:solidFill>
                <a:latin typeface="Degular Display" pitchFamily="82" charset="77"/>
                <a:ea typeface="Play"/>
                <a:cs typeface="Play"/>
                <a:sym typeface="Play"/>
              </a:rPr>
              <a:t>Government </a:t>
            </a:r>
            <a:endParaRPr>
              <a:latin typeface="Degular Display" pitchFamily="82" charset="77"/>
            </a:endParaRPr>
          </a:p>
          <a:p>
            <a:pPr marL="0" marR="0" lvl="0" indent="0" algn="l" rtl="0">
              <a:lnSpc>
                <a:spcPct val="116666"/>
              </a:lnSpc>
              <a:spcBef>
                <a:spcPts val="0"/>
              </a:spcBef>
              <a:spcAft>
                <a:spcPts val="0"/>
              </a:spcAft>
              <a:buNone/>
            </a:pPr>
            <a:r>
              <a:rPr lang="en-US" sz="1200">
                <a:solidFill>
                  <a:schemeClr val="dk1"/>
                </a:solidFill>
                <a:latin typeface="Degular Display" pitchFamily="82" charset="77"/>
                <a:ea typeface="Play"/>
                <a:cs typeface="Play"/>
                <a:sym typeface="Play"/>
              </a:rPr>
              <a:t>Government &amp; Corporate</a:t>
            </a:r>
            <a:endParaRPr>
              <a:latin typeface="Degular Display" pitchFamily="82" charset="77"/>
            </a:endParaRPr>
          </a:p>
        </p:txBody>
      </p:sp>
      <p:sp>
        <p:nvSpPr>
          <p:cNvPr id="1340" name="Google Shape;1340;p11"/>
          <p:cNvSpPr txBox="1"/>
          <p:nvPr/>
        </p:nvSpPr>
        <p:spPr>
          <a:xfrm>
            <a:off x="1734564" y="5778123"/>
            <a:ext cx="1140056"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Degular Display" pitchFamily="82" charset="77"/>
                <a:ea typeface="Play"/>
                <a:cs typeface="Play"/>
                <a:sym typeface="Play"/>
              </a:rPr>
              <a:t>Program Partner</a:t>
            </a:r>
            <a:endParaRPr>
              <a:latin typeface="Degular Display" pitchFamily="82" charset="77"/>
            </a:endParaRPr>
          </a:p>
        </p:txBody>
      </p:sp>
      <p:pic>
        <p:nvPicPr>
          <p:cNvPr id="1341" name="Google Shape;1341;p11" descr="Incheon, South Korea"/>
          <p:cNvPicPr preferRelativeResize="0"/>
          <p:nvPr/>
        </p:nvPicPr>
        <p:blipFill rotWithShape="1">
          <a:blip r:embed="rId42">
            <a:alphaModFix/>
          </a:blip>
          <a:srcRect/>
          <a:stretch/>
        </p:blipFill>
        <p:spPr>
          <a:xfrm>
            <a:off x="11214655" y="2300483"/>
            <a:ext cx="622325" cy="414883"/>
          </a:xfrm>
          <a:prstGeom prst="rect">
            <a:avLst/>
          </a:prstGeom>
          <a:noFill/>
          <a:ln>
            <a:noFill/>
          </a:ln>
        </p:spPr>
      </p:pic>
      <p:sp>
        <p:nvSpPr>
          <p:cNvPr id="1342" name="Google Shape;1342;p11"/>
          <p:cNvSpPr/>
          <p:nvPr/>
        </p:nvSpPr>
        <p:spPr>
          <a:xfrm>
            <a:off x="1841783" y="6063855"/>
            <a:ext cx="243883" cy="94629"/>
          </a:xfrm>
          <a:prstGeom prst="rect">
            <a:avLst/>
          </a:prstGeom>
          <a:noFill/>
          <a:ln w="12700" cap="flat" cmpd="sng">
            <a:solidFill>
              <a:schemeClr val="dk1"/>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43" name="Google Shape;1343;p11"/>
          <p:cNvSpPr/>
          <p:nvPr/>
        </p:nvSpPr>
        <p:spPr>
          <a:xfrm>
            <a:off x="1841783" y="6426974"/>
            <a:ext cx="243883" cy="94629"/>
          </a:xfrm>
          <a:prstGeom prst="rect">
            <a:avLst/>
          </a:prstGeom>
          <a:noFill/>
          <a:ln w="12700" cap="flat" cmpd="sng">
            <a:solidFill>
              <a:schemeClr val="accent2"/>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44" name="Google Shape;1344;p11"/>
          <p:cNvSpPr/>
          <p:nvPr/>
        </p:nvSpPr>
        <p:spPr>
          <a:xfrm>
            <a:off x="1841783" y="6245414"/>
            <a:ext cx="243883" cy="94629"/>
          </a:xfrm>
          <a:prstGeom prst="rect">
            <a:avLst/>
          </a:prstGeom>
          <a:noFill/>
          <a:ln w="12700" cap="flat" cmpd="sng">
            <a:solidFill>
              <a:srgbClr val="1E63C7"/>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cxnSp>
        <p:nvCxnSpPr>
          <p:cNvPr id="1345" name="Google Shape;1345;p11"/>
          <p:cNvCxnSpPr>
            <a:stCxn id="1298" idx="2"/>
            <a:endCxn id="1346" idx="6"/>
          </p:cNvCxnSpPr>
          <p:nvPr/>
        </p:nvCxnSpPr>
        <p:spPr>
          <a:xfrm rot="5400000">
            <a:off x="9605566" y="3102446"/>
            <a:ext cx="1921500" cy="186000"/>
          </a:xfrm>
          <a:prstGeom prst="bentConnector2">
            <a:avLst/>
          </a:prstGeom>
          <a:noFill/>
          <a:ln w="9525" cap="flat" cmpd="sng">
            <a:solidFill>
              <a:schemeClr val="accent1"/>
            </a:solidFill>
            <a:prstDash val="dash"/>
            <a:miter lim="800000"/>
            <a:headEnd type="none" w="sm" len="sm"/>
            <a:tailEnd type="none" w="sm" len="sm"/>
          </a:ln>
        </p:spPr>
      </p:cxnSp>
      <p:sp>
        <p:nvSpPr>
          <p:cNvPr id="1347" name="Google Shape;1347;p11"/>
          <p:cNvSpPr/>
          <p:nvPr/>
        </p:nvSpPr>
        <p:spPr>
          <a:xfrm>
            <a:off x="164488" y="1802317"/>
            <a:ext cx="1498360" cy="475971"/>
          </a:xfrm>
          <a:prstGeom prst="rect">
            <a:avLst/>
          </a:prstGeom>
          <a:noFill/>
          <a:ln w="12700" cap="flat" cmpd="sng">
            <a:solidFill>
              <a:schemeClr val="accent2"/>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pic>
        <p:nvPicPr>
          <p:cNvPr id="1348" name="Google Shape;1348;p11" descr="Satellite with solid fill"/>
          <p:cNvPicPr preferRelativeResize="0"/>
          <p:nvPr/>
        </p:nvPicPr>
        <p:blipFill rotWithShape="1">
          <a:blip r:embed="rId38">
            <a:alphaModFix/>
          </a:blip>
          <a:srcRect/>
          <a:stretch/>
        </p:blipFill>
        <p:spPr>
          <a:xfrm>
            <a:off x="1398607" y="2032887"/>
            <a:ext cx="180000" cy="180000"/>
          </a:xfrm>
          <a:prstGeom prst="rect">
            <a:avLst/>
          </a:prstGeom>
          <a:noFill/>
          <a:ln>
            <a:noFill/>
          </a:ln>
        </p:spPr>
      </p:pic>
      <p:sp>
        <p:nvSpPr>
          <p:cNvPr id="1349" name="Google Shape;1349;p11"/>
          <p:cNvSpPr txBox="1"/>
          <p:nvPr/>
        </p:nvSpPr>
        <p:spPr>
          <a:xfrm>
            <a:off x="189488" y="1840950"/>
            <a:ext cx="1386374" cy="443158"/>
          </a:xfrm>
          <a:prstGeom prst="rect">
            <a:avLst/>
          </a:prstGeom>
          <a:noFill/>
          <a:ln>
            <a:noFill/>
          </a:ln>
        </p:spPr>
        <p:txBody>
          <a:bodyPr spcFirstLastPara="1" wrap="square" lIns="91425" tIns="45700" rIns="91425" bIns="45700" anchor="t" anchorCtr="0">
            <a:spAutoFit/>
          </a:bodyPr>
          <a:lstStyle/>
          <a:p>
            <a:pPr marL="0" marR="0" lvl="0" indent="0" algn="l" rtl="0">
              <a:lnSpc>
                <a:spcPct val="95000"/>
              </a:lnSpc>
              <a:spcBef>
                <a:spcPts val="0"/>
              </a:spcBef>
              <a:spcAft>
                <a:spcPts val="0"/>
              </a:spcAft>
              <a:buNone/>
            </a:pPr>
            <a:r>
              <a:rPr lang="en-US" sz="1200" b="1">
                <a:solidFill>
                  <a:schemeClr val="dk1"/>
                </a:solidFill>
                <a:latin typeface="Degular Display" pitchFamily="82" charset="77"/>
                <a:ea typeface="Play"/>
                <a:cs typeface="Play"/>
                <a:sym typeface="Play"/>
              </a:rPr>
              <a:t>Los Angeles Space Accelerator</a:t>
            </a:r>
            <a:endParaRPr>
              <a:latin typeface="Degular Display" pitchFamily="82" charset="77"/>
            </a:endParaRPr>
          </a:p>
        </p:txBody>
      </p:sp>
      <p:cxnSp>
        <p:nvCxnSpPr>
          <p:cNvPr id="1350" name="Google Shape;1350;p11"/>
          <p:cNvCxnSpPr>
            <a:cxnSpLocks/>
            <a:stCxn id="1359" idx="1"/>
            <a:endCxn id="1347" idx="2"/>
          </p:cNvCxnSpPr>
          <p:nvPr/>
        </p:nvCxnSpPr>
        <p:spPr>
          <a:xfrm rot="16200000" flipV="1">
            <a:off x="639264" y="2552693"/>
            <a:ext cx="1656149" cy="1107340"/>
          </a:xfrm>
          <a:prstGeom prst="bentConnector3">
            <a:avLst>
              <a:gd name="adj1" fmla="val 50000"/>
            </a:avLst>
          </a:prstGeom>
          <a:noFill/>
          <a:ln w="9525" cap="flat" cmpd="sng">
            <a:solidFill>
              <a:schemeClr val="accent2"/>
            </a:solidFill>
            <a:prstDash val="dash"/>
            <a:miter lim="800000"/>
            <a:headEnd type="none" w="sm" len="sm"/>
            <a:tailEnd type="none" w="sm" len="sm"/>
          </a:ln>
        </p:spPr>
      </p:cxnSp>
      <p:pic>
        <p:nvPicPr>
          <p:cNvPr id="1351" name="Google Shape;1351;p11"/>
          <p:cNvPicPr preferRelativeResize="0"/>
          <p:nvPr/>
        </p:nvPicPr>
        <p:blipFill rotWithShape="1">
          <a:blip r:embed="rId43">
            <a:alphaModFix/>
          </a:blip>
          <a:srcRect/>
          <a:stretch/>
        </p:blipFill>
        <p:spPr>
          <a:xfrm>
            <a:off x="174101" y="2238926"/>
            <a:ext cx="822018" cy="198762"/>
          </a:xfrm>
          <a:prstGeom prst="rect">
            <a:avLst/>
          </a:prstGeom>
          <a:noFill/>
          <a:ln>
            <a:noFill/>
          </a:ln>
        </p:spPr>
      </p:pic>
      <p:pic>
        <p:nvPicPr>
          <p:cNvPr id="1352" name="Google Shape;1352;p11" descr="Symbols of NASA | NASA"/>
          <p:cNvPicPr preferRelativeResize="0"/>
          <p:nvPr/>
        </p:nvPicPr>
        <p:blipFill rotWithShape="1">
          <a:blip r:embed="rId44">
            <a:alphaModFix/>
          </a:blip>
          <a:srcRect/>
          <a:stretch/>
        </p:blipFill>
        <p:spPr>
          <a:xfrm>
            <a:off x="812983" y="2313517"/>
            <a:ext cx="589046" cy="294523"/>
          </a:xfrm>
          <a:prstGeom prst="rect">
            <a:avLst/>
          </a:prstGeom>
          <a:noFill/>
          <a:ln>
            <a:noFill/>
          </a:ln>
        </p:spPr>
      </p:pic>
      <p:sp>
        <p:nvSpPr>
          <p:cNvPr id="1353" name="Google Shape;1353;p11"/>
          <p:cNvSpPr/>
          <p:nvPr/>
        </p:nvSpPr>
        <p:spPr>
          <a:xfrm>
            <a:off x="6830765" y="1900483"/>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Degular Display" pitchFamily="82" charset="77"/>
              <a:ea typeface="Play"/>
              <a:cs typeface="Play"/>
              <a:sym typeface="Play"/>
            </a:endParaRPr>
          </a:p>
        </p:txBody>
      </p:sp>
      <p:pic>
        <p:nvPicPr>
          <p:cNvPr id="1354" name="Google Shape;1354;p11"/>
          <p:cNvPicPr preferRelativeResize="0"/>
          <p:nvPr/>
        </p:nvPicPr>
        <p:blipFill rotWithShape="1">
          <a:blip r:embed="rId45">
            <a:alphaModFix/>
          </a:blip>
          <a:srcRect/>
          <a:stretch/>
        </p:blipFill>
        <p:spPr>
          <a:xfrm>
            <a:off x="585877" y="2420957"/>
            <a:ext cx="336808" cy="262897"/>
          </a:xfrm>
          <a:prstGeom prst="rect">
            <a:avLst/>
          </a:prstGeom>
          <a:noFill/>
          <a:ln>
            <a:noFill/>
          </a:ln>
        </p:spPr>
      </p:pic>
      <p:pic>
        <p:nvPicPr>
          <p:cNvPr id="1355" name="Google Shape;1355;p11"/>
          <p:cNvPicPr preferRelativeResize="0"/>
          <p:nvPr/>
        </p:nvPicPr>
        <p:blipFill rotWithShape="1">
          <a:blip r:embed="rId46">
            <a:alphaModFix/>
          </a:blip>
          <a:srcRect/>
          <a:stretch/>
        </p:blipFill>
        <p:spPr>
          <a:xfrm>
            <a:off x="164229" y="2439638"/>
            <a:ext cx="392373" cy="121646"/>
          </a:xfrm>
          <a:prstGeom prst="rect">
            <a:avLst/>
          </a:prstGeom>
          <a:noFill/>
          <a:ln>
            <a:noFill/>
          </a:ln>
        </p:spPr>
      </p:pic>
      <p:pic>
        <p:nvPicPr>
          <p:cNvPr id="1356" name="Google Shape;1356;p11" descr="IAI Logo PNG Transparent – Brands Logos"/>
          <p:cNvPicPr preferRelativeResize="0"/>
          <p:nvPr/>
        </p:nvPicPr>
        <p:blipFill rotWithShape="1">
          <a:blip r:embed="rId47">
            <a:alphaModFix/>
          </a:blip>
          <a:srcRect/>
          <a:stretch/>
        </p:blipFill>
        <p:spPr>
          <a:xfrm>
            <a:off x="1252500" y="2256888"/>
            <a:ext cx="359218" cy="359218"/>
          </a:xfrm>
          <a:prstGeom prst="rect">
            <a:avLst/>
          </a:prstGeom>
          <a:noFill/>
          <a:ln>
            <a:noFill/>
          </a:ln>
        </p:spPr>
      </p:pic>
      <p:grpSp>
        <p:nvGrpSpPr>
          <p:cNvPr id="1357" name="Google Shape;1357;p11"/>
          <p:cNvGrpSpPr/>
          <p:nvPr/>
        </p:nvGrpSpPr>
        <p:grpSpPr>
          <a:xfrm>
            <a:off x="1994226" y="3907655"/>
            <a:ext cx="182880" cy="182880"/>
            <a:chOff x="1329556" y="2859464"/>
            <a:chExt cx="182880" cy="182880"/>
          </a:xfrm>
        </p:grpSpPr>
        <p:sp>
          <p:nvSpPr>
            <p:cNvPr id="1358" name="Google Shape;1358;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59" name="Google Shape;1359;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60" name="Google Shape;1360;p11"/>
          <p:cNvGrpSpPr/>
          <p:nvPr/>
        </p:nvGrpSpPr>
        <p:grpSpPr>
          <a:xfrm>
            <a:off x="3375678" y="3873921"/>
            <a:ext cx="182880" cy="182880"/>
            <a:chOff x="1329556" y="2859464"/>
            <a:chExt cx="182880" cy="182880"/>
          </a:xfrm>
        </p:grpSpPr>
        <p:sp>
          <p:nvSpPr>
            <p:cNvPr id="1361" name="Google Shape;1361;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62" name="Google Shape;1362;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63" name="Google Shape;1363;p11"/>
          <p:cNvGrpSpPr/>
          <p:nvPr/>
        </p:nvGrpSpPr>
        <p:grpSpPr>
          <a:xfrm>
            <a:off x="3528078" y="4026321"/>
            <a:ext cx="182880" cy="182880"/>
            <a:chOff x="1329556" y="2859464"/>
            <a:chExt cx="182880" cy="182880"/>
          </a:xfrm>
        </p:grpSpPr>
        <p:sp>
          <p:nvSpPr>
            <p:cNvPr id="1364" name="Google Shape;1364;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65" name="Google Shape;1365;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66" name="Google Shape;1366;p11"/>
          <p:cNvGrpSpPr/>
          <p:nvPr/>
        </p:nvGrpSpPr>
        <p:grpSpPr>
          <a:xfrm>
            <a:off x="5666014" y="3212342"/>
            <a:ext cx="182880" cy="182880"/>
            <a:chOff x="1329556" y="2859464"/>
            <a:chExt cx="182880" cy="182880"/>
          </a:xfrm>
        </p:grpSpPr>
        <p:sp>
          <p:nvSpPr>
            <p:cNvPr id="1367" name="Google Shape;1367;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68" name="Google Shape;1368;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69" name="Google Shape;1369;p11"/>
          <p:cNvGrpSpPr/>
          <p:nvPr/>
        </p:nvGrpSpPr>
        <p:grpSpPr>
          <a:xfrm>
            <a:off x="5528854" y="2939805"/>
            <a:ext cx="182880" cy="182880"/>
            <a:chOff x="1329556" y="2859464"/>
            <a:chExt cx="182880" cy="182880"/>
          </a:xfrm>
        </p:grpSpPr>
        <p:sp>
          <p:nvSpPr>
            <p:cNvPr id="1370" name="Google Shape;1370;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71" name="Google Shape;1371;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72" name="Google Shape;1372;p11"/>
          <p:cNvGrpSpPr/>
          <p:nvPr/>
        </p:nvGrpSpPr>
        <p:grpSpPr>
          <a:xfrm>
            <a:off x="5841426" y="3294446"/>
            <a:ext cx="182880" cy="182880"/>
            <a:chOff x="1329556" y="2859464"/>
            <a:chExt cx="182880" cy="182880"/>
          </a:xfrm>
        </p:grpSpPr>
        <p:sp>
          <p:nvSpPr>
            <p:cNvPr id="1373" name="Google Shape;1373;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74" name="Google Shape;1374;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75" name="Google Shape;1375;p11"/>
          <p:cNvGrpSpPr/>
          <p:nvPr/>
        </p:nvGrpSpPr>
        <p:grpSpPr>
          <a:xfrm>
            <a:off x="6005440" y="3192914"/>
            <a:ext cx="182880" cy="182880"/>
            <a:chOff x="1329556" y="2859464"/>
            <a:chExt cx="182880" cy="182880"/>
          </a:xfrm>
        </p:grpSpPr>
        <p:sp>
          <p:nvSpPr>
            <p:cNvPr id="1376" name="Google Shape;1376;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77" name="Google Shape;1377;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78" name="Google Shape;1378;p11"/>
          <p:cNvGrpSpPr/>
          <p:nvPr/>
        </p:nvGrpSpPr>
        <p:grpSpPr>
          <a:xfrm>
            <a:off x="7093516" y="3951372"/>
            <a:ext cx="182880" cy="182880"/>
            <a:chOff x="1329556" y="2859464"/>
            <a:chExt cx="182880" cy="182880"/>
          </a:xfrm>
        </p:grpSpPr>
        <p:sp>
          <p:nvSpPr>
            <p:cNvPr id="1379" name="Google Shape;1379;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80" name="Google Shape;1380;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81" name="Google Shape;1381;p11"/>
          <p:cNvGrpSpPr/>
          <p:nvPr/>
        </p:nvGrpSpPr>
        <p:grpSpPr>
          <a:xfrm>
            <a:off x="7321119" y="4559985"/>
            <a:ext cx="182880" cy="182880"/>
            <a:chOff x="1329556" y="2859464"/>
            <a:chExt cx="182880" cy="182880"/>
          </a:xfrm>
        </p:grpSpPr>
        <p:sp>
          <p:nvSpPr>
            <p:cNvPr id="1382" name="Google Shape;1382;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83" name="Google Shape;1383;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84" name="Google Shape;1384;p11"/>
          <p:cNvGrpSpPr/>
          <p:nvPr/>
        </p:nvGrpSpPr>
        <p:grpSpPr>
          <a:xfrm>
            <a:off x="7917777" y="4545336"/>
            <a:ext cx="182880" cy="182880"/>
            <a:chOff x="1329556" y="2859464"/>
            <a:chExt cx="182880" cy="182880"/>
          </a:xfrm>
        </p:grpSpPr>
        <p:sp>
          <p:nvSpPr>
            <p:cNvPr id="1385" name="Google Shape;1385;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86" name="Google Shape;1386;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87" name="Google Shape;1387;p11"/>
          <p:cNvGrpSpPr/>
          <p:nvPr/>
        </p:nvGrpSpPr>
        <p:grpSpPr>
          <a:xfrm>
            <a:off x="8688434" y="4687303"/>
            <a:ext cx="182880" cy="182880"/>
            <a:chOff x="1329556" y="2859464"/>
            <a:chExt cx="182880" cy="182880"/>
          </a:xfrm>
        </p:grpSpPr>
        <p:sp>
          <p:nvSpPr>
            <p:cNvPr id="1388" name="Google Shape;1388;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89" name="Google Shape;1389;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90" name="Google Shape;1390;p11"/>
          <p:cNvGrpSpPr/>
          <p:nvPr/>
        </p:nvGrpSpPr>
        <p:grpSpPr>
          <a:xfrm>
            <a:off x="9478751" y="5209577"/>
            <a:ext cx="182880" cy="182880"/>
            <a:chOff x="1329556" y="2859464"/>
            <a:chExt cx="182880" cy="182880"/>
          </a:xfrm>
        </p:grpSpPr>
        <p:sp>
          <p:nvSpPr>
            <p:cNvPr id="1391" name="Google Shape;1391;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92" name="Google Shape;1392;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grpSp>
        <p:nvGrpSpPr>
          <p:cNvPr id="1393" name="Google Shape;1393;p11"/>
          <p:cNvGrpSpPr/>
          <p:nvPr/>
        </p:nvGrpSpPr>
        <p:grpSpPr>
          <a:xfrm>
            <a:off x="10290370" y="4064787"/>
            <a:ext cx="182880" cy="182880"/>
            <a:chOff x="1329556" y="2859464"/>
            <a:chExt cx="182880" cy="182880"/>
          </a:xfrm>
        </p:grpSpPr>
        <p:sp>
          <p:nvSpPr>
            <p:cNvPr id="1394" name="Google Shape;1394;p11"/>
            <p:cNvSpPr/>
            <p:nvPr/>
          </p:nvSpPr>
          <p:spPr>
            <a:xfrm>
              <a:off x="1375276" y="2905184"/>
              <a:ext cx="91440" cy="91440"/>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sp>
          <p:nvSpPr>
            <p:cNvPr id="1346" name="Google Shape;1346;p11"/>
            <p:cNvSpPr/>
            <p:nvPr/>
          </p:nvSpPr>
          <p:spPr>
            <a:xfrm>
              <a:off x="1329556" y="2859464"/>
              <a:ext cx="182880" cy="182880"/>
            </a:xfrm>
            <a:prstGeom prst="ellipse">
              <a:avLst/>
            </a:prstGeom>
            <a:no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Degular Display" pitchFamily="82" charset="77"/>
                <a:ea typeface="Play"/>
                <a:cs typeface="Play"/>
                <a:sym typeface="Play"/>
              </a:endParaRPr>
            </a:p>
          </p:txBody>
        </p:sp>
      </p:grpSp>
      <p:cxnSp>
        <p:nvCxnSpPr>
          <p:cNvPr id="1395" name="Google Shape;1395;p11"/>
          <p:cNvCxnSpPr>
            <a:stCxn id="1243" idx="0"/>
            <a:endCxn id="1392" idx="6"/>
          </p:cNvCxnSpPr>
          <p:nvPr/>
        </p:nvCxnSpPr>
        <p:spPr>
          <a:xfrm rot="5400000" flipH="1">
            <a:off x="10151180" y="4811294"/>
            <a:ext cx="91800" cy="1071000"/>
          </a:xfrm>
          <a:prstGeom prst="bentConnector2">
            <a:avLst/>
          </a:prstGeom>
          <a:noFill/>
          <a:ln w="9525" cap="flat" cmpd="sng">
            <a:solidFill>
              <a:schemeClr val="accent1"/>
            </a:solidFill>
            <a:prstDash val="dash"/>
            <a:miter lim="800000"/>
            <a:headEnd type="none" w="sm" len="sm"/>
            <a:tailEnd type="none" w="sm" len="sm"/>
          </a:ln>
        </p:spPr>
      </p:cxnSp>
      <p:cxnSp>
        <p:nvCxnSpPr>
          <p:cNvPr id="1396" name="Google Shape;1396;p11"/>
          <p:cNvCxnSpPr>
            <a:stCxn id="1291" idx="2"/>
            <a:endCxn id="1389" idx="6"/>
          </p:cNvCxnSpPr>
          <p:nvPr/>
        </p:nvCxnSpPr>
        <p:spPr>
          <a:xfrm rot="5400000">
            <a:off x="7737732" y="3411987"/>
            <a:ext cx="2500500" cy="233100"/>
          </a:xfrm>
          <a:prstGeom prst="bentConnector2">
            <a:avLst/>
          </a:prstGeom>
          <a:noFill/>
          <a:ln w="9525" cap="flat" cmpd="sng">
            <a:solidFill>
              <a:schemeClr val="accent1"/>
            </a:solidFill>
            <a:prstDash val="dash"/>
            <a:miter lim="800000"/>
            <a:headEnd type="none" w="sm" len="sm"/>
            <a:tailEnd type="none" w="sm" len="sm"/>
          </a:ln>
        </p:spPr>
      </p:cxnSp>
      <p:cxnSp>
        <p:nvCxnSpPr>
          <p:cNvPr id="1397" name="Google Shape;1397;p11"/>
          <p:cNvCxnSpPr>
            <a:stCxn id="1271" idx="0"/>
            <a:endCxn id="1386" idx="6"/>
          </p:cNvCxnSpPr>
          <p:nvPr/>
        </p:nvCxnSpPr>
        <p:spPr>
          <a:xfrm rot="5400000" flipH="1">
            <a:off x="7942971" y="4794554"/>
            <a:ext cx="772800" cy="457200"/>
          </a:xfrm>
          <a:prstGeom prst="bentConnector2">
            <a:avLst/>
          </a:prstGeom>
          <a:noFill/>
          <a:ln w="9525" cap="flat" cmpd="sng">
            <a:solidFill>
              <a:schemeClr val="accent1"/>
            </a:solidFill>
            <a:prstDash val="dash"/>
            <a:miter lim="800000"/>
            <a:headEnd type="none" w="sm" len="sm"/>
            <a:tailEnd type="none" w="sm" len="sm"/>
          </a:ln>
        </p:spPr>
      </p:cxnSp>
      <p:cxnSp>
        <p:nvCxnSpPr>
          <p:cNvPr id="1398" name="Google Shape;1398;p11"/>
          <p:cNvCxnSpPr>
            <a:stCxn id="1238" idx="0"/>
            <a:endCxn id="1383" idx="6"/>
          </p:cNvCxnSpPr>
          <p:nvPr/>
        </p:nvCxnSpPr>
        <p:spPr>
          <a:xfrm rot="5400000" flipH="1">
            <a:off x="7192661" y="4962727"/>
            <a:ext cx="753600" cy="130800"/>
          </a:xfrm>
          <a:prstGeom prst="bentConnector2">
            <a:avLst/>
          </a:prstGeom>
          <a:noFill/>
          <a:ln w="9525" cap="flat" cmpd="sng">
            <a:solidFill>
              <a:schemeClr val="accent1"/>
            </a:solidFill>
            <a:prstDash val="dash"/>
            <a:miter lim="800000"/>
            <a:headEnd type="none" w="sm" len="sm"/>
            <a:tailEnd type="none" w="sm" len="sm"/>
          </a:ln>
        </p:spPr>
      </p:cxnSp>
      <p:cxnSp>
        <p:nvCxnSpPr>
          <p:cNvPr id="1399" name="Google Shape;1399;p11"/>
          <p:cNvCxnSpPr>
            <a:stCxn id="1380" idx="6"/>
            <a:endCxn id="1295" idx="2"/>
          </p:cNvCxnSpPr>
          <p:nvPr/>
        </p:nvCxnSpPr>
        <p:spPr>
          <a:xfrm rot="10800000" flipH="1">
            <a:off x="7276396" y="2310312"/>
            <a:ext cx="810600" cy="1732500"/>
          </a:xfrm>
          <a:prstGeom prst="bentConnector2">
            <a:avLst/>
          </a:prstGeom>
          <a:noFill/>
          <a:ln w="9525" cap="flat" cmpd="sng">
            <a:solidFill>
              <a:schemeClr val="accent1"/>
            </a:solidFill>
            <a:prstDash val="dash"/>
            <a:miter lim="800000"/>
            <a:headEnd type="none" w="sm" len="sm"/>
            <a:tailEnd type="none" w="sm" len="sm"/>
          </a:ln>
        </p:spPr>
      </p:cxnSp>
      <p:cxnSp>
        <p:nvCxnSpPr>
          <p:cNvPr id="1400" name="Google Shape;1400;p11"/>
          <p:cNvCxnSpPr>
            <a:stCxn id="1380" idx="2"/>
            <a:endCxn id="1268" idx="0"/>
          </p:cNvCxnSpPr>
          <p:nvPr/>
        </p:nvCxnSpPr>
        <p:spPr>
          <a:xfrm flipH="1">
            <a:off x="6371716" y="4042812"/>
            <a:ext cx="721800" cy="1340400"/>
          </a:xfrm>
          <a:prstGeom prst="bentConnector2">
            <a:avLst/>
          </a:prstGeom>
          <a:noFill/>
          <a:ln w="9525" cap="flat" cmpd="sng">
            <a:solidFill>
              <a:schemeClr val="accent1"/>
            </a:solidFill>
            <a:prstDash val="dash"/>
            <a:miter lim="800000"/>
            <a:headEnd type="none" w="sm" len="sm"/>
            <a:tailEnd type="none" w="sm" len="sm"/>
          </a:ln>
        </p:spPr>
      </p:cxnSp>
      <p:cxnSp>
        <p:nvCxnSpPr>
          <p:cNvPr id="1401" name="Google Shape;1401;p11"/>
          <p:cNvCxnSpPr>
            <a:stCxn id="1267" idx="2"/>
            <a:endCxn id="1377" idx="6"/>
          </p:cNvCxnSpPr>
          <p:nvPr/>
        </p:nvCxnSpPr>
        <p:spPr>
          <a:xfrm rot="5400000">
            <a:off x="6126646" y="2339939"/>
            <a:ext cx="1006200" cy="882900"/>
          </a:xfrm>
          <a:prstGeom prst="bentConnector2">
            <a:avLst/>
          </a:prstGeom>
          <a:noFill/>
          <a:ln w="9525" cap="flat" cmpd="sng">
            <a:solidFill>
              <a:schemeClr val="accent1"/>
            </a:solidFill>
            <a:prstDash val="dash"/>
            <a:miter lim="800000"/>
            <a:headEnd type="none" w="sm" len="sm"/>
            <a:tailEnd type="none" w="sm" len="sm"/>
          </a:ln>
        </p:spPr>
      </p:cxnSp>
      <p:cxnSp>
        <p:nvCxnSpPr>
          <p:cNvPr id="1402" name="Google Shape;1402;p11"/>
          <p:cNvCxnSpPr>
            <a:stCxn id="1287" idx="2"/>
            <a:endCxn id="1374" idx="0"/>
          </p:cNvCxnSpPr>
          <p:nvPr/>
        </p:nvCxnSpPr>
        <p:spPr>
          <a:xfrm rot="-5400000" flipH="1">
            <a:off x="5424709" y="2786450"/>
            <a:ext cx="1004400" cy="11700"/>
          </a:xfrm>
          <a:prstGeom prst="bentConnector3">
            <a:avLst>
              <a:gd name="adj1" fmla="val 49997"/>
            </a:avLst>
          </a:prstGeom>
          <a:noFill/>
          <a:ln w="9525" cap="flat" cmpd="sng">
            <a:solidFill>
              <a:schemeClr val="accent1"/>
            </a:solidFill>
            <a:prstDash val="dash"/>
            <a:miter lim="800000"/>
            <a:headEnd type="none" w="sm" len="sm"/>
            <a:tailEnd type="none" w="sm" len="sm"/>
          </a:ln>
        </p:spPr>
      </p:cxnSp>
      <p:cxnSp>
        <p:nvCxnSpPr>
          <p:cNvPr id="1403" name="Google Shape;1403;p11"/>
          <p:cNvCxnSpPr>
            <a:stCxn id="1278" idx="2"/>
            <a:endCxn id="1371" idx="0"/>
          </p:cNvCxnSpPr>
          <p:nvPr/>
        </p:nvCxnSpPr>
        <p:spPr>
          <a:xfrm rot="-5400000" flipH="1">
            <a:off x="4853992" y="2173633"/>
            <a:ext cx="628200" cy="904200"/>
          </a:xfrm>
          <a:prstGeom prst="bentConnector3">
            <a:avLst>
              <a:gd name="adj1" fmla="val 49998"/>
            </a:avLst>
          </a:prstGeom>
          <a:noFill/>
          <a:ln w="9525" cap="flat" cmpd="sng">
            <a:solidFill>
              <a:schemeClr val="accent1"/>
            </a:solidFill>
            <a:prstDash val="dash"/>
            <a:miter lim="800000"/>
            <a:headEnd type="none" w="sm" len="sm"/>
            <a:tailEnd type="none" w="sm" len="sm"/>
          </a:ln>
        </p:spPr>
      </p:cxnSp>
      <p:cxnSp>
        <p:nvCxnSpPr>
          <p:cNvPr id="1404" name="Google Shape;1404;p11"/>
          <p:cNvCxnSpPr>
            <a:stCxn id="1328" idx="0"/>
            <a:endCxn id="1367" idx="3"/>
          </p:cNvCxnSpPr>
          <p:nvPr/>
        </p:nvCxnSpPr>
        <p:spPr>
          <a:xfrm rot="-5400000">
            <a:off x="4451930" y="4101564"/>
            <a:ext cx="2038800" cy="507600"/>
          </a:xfrm>
          <a:prstGeom prst="bentConnector3">
            <a:avLst>
              <a:gd name="adj1" fmla="val 49996"/>
            </a:avLst>
          </a:prstGeom>
          <a:noFill/>
          <a:ln w="9525" cap="flat" cmpd="sng">
            <a:solidFill>
              <a:schemeClr val="accent1"/>
            </a:solidFill>
            <a:prstDash val="dash"/>
            <a:miter lim="800000"/>
            <a:headEnd type="none" w="sm" len="sm"/>
            <a:tailEnd type="none" w="sm" len="sm"/>
          </a:ln>
        </p:spPr>
      </p:cxnSp>
      <p:cxnSp>
        <p:nvCxnSpPr>
          <p:cNvPr id="1405" name="Google Shape;1405;p11"/>
          <p:cNvCxnSpPr>
            <a:stCxn id="1274" idx="2"/>
            <a:endCxn id="1359" idx="0"/>
          </p:cNvCxnSpPr>
          <p:nvPr/>
        </p:nvCxnSpPr>
        <p:spPr>
          <a:xfrm rot="5400000">
            <a:off x="1501645" y="2881460"/>
            <a:ext cx="1610100" cy="442200"/>
          </a:xfrm>
          <a:prstGeom prst="bentConnector3">
            <a:avLst>
              <a:gd name="adj1" fmla="val 50001"/>
            </a:avLst>
          </a:prstGeom>
          <a:noFill/>
          <a:ln w="9525" cap="flat" cmpd="sng">
            <a:solidFill>
              <a:schemeClr val="accent1"/>
            </a:solidFill>
            <a:prstDash val="dash"/>
            <a:miter lim="800000"/>
            <a:headEnd type="none" w="sm" len="sm"/>
            <a:tailEnd type="none" w="sm" len="sm"/>
          </a:ln>
        </p:spPr>
      </p:cxnSp>
      <p:cxnSp>
        <p:nvCxnSpPr>
          <p:cNvPr id="1407" name="Google Shape;1407;p11"/>
          <p:cNvCxnSpPr>
            <a:stCxn id="1237" idx="0"/>
            <a:endCxn id="1359" idx="2"/>
          </p:cNvCxnSpPr>
          <p:nvPr/>
        </p:nvCxnSpPr>
        <p:spPr>
          <a:xfrm rot="-5400000">
            <a:off x="951698" y="3993338"/>
            <a:ext cx="1036800" cy="1048200"/>
          </a:xfrm>
          <a:prstGeom prst="bentConnector2">
            <a:avLst/>
          </a:prstGeom>
          <a:noFill/>
          <a:ln w="9525" cap="flat" cmpd="sng">
            <a:solidFill>
              <a:schemeClr val="accent1"/>
            </a:solidFill>
            <a:prstDash val="dash"/>
            <a:miter lim="800000"/>
            <a:headEnd type="none" w="sm" len="sm"/>
            <a:tailEnd type="none" w="sm" len="sm"/>
          </a:ln>
        </p:spPr>
      </p:cxnSp>
      <p:cxnSp>
        <p:nvCxnSpPr>
          <p:cNvPr id="1408" name="Google Shape;1408;p11"/>
          <p:cNvCxnSpPr>
            <a:stCxn id="1246" idx="0"/>
            <a:endCxn id="1365" idx="2"/>
          </p:cNvCxnSpPr>
          <p:nvPr/>
        </p:nvCxnSpPr>
        <p:spPr>
          <a:xfrm rot="-5400000">
            <a:off x="2516492" y="4010442"/>
            <a:ext cx="904200" cy="1118700"/>
          </a:xfrm>
          <a:prstGeom prst="bentConnector2">
            <a:avLst/>
          </a:prstGeom>
          <a:noFill/>
          <a:ln w="9525" cap="flat" cmpd="sng">
            <a:solidFill>
              <a:schemeClr val="accent1"/>
            </a:solidFill>
            <a:prstDash val="dash"/>
            <a:miter lim="800000"/>
            <a:headEnd type="none" w="sm" len="sm"/>
            <a:tailEnd type="none" w="sm" len="sm"/>
          </a:ln>
        </p:spPr>
      </p:cxnSp>
      <p:cxnSp>
        <p:nvCxnSpPr>
          <p:cNvPr id="1409" name="Google Shape;1409;p11"/>
          <p:cNvCxnSpPr>
            <a:stCxn id="1285" idx="0"/>
            <a:endCxn id="1362" idx="6"/>
          </p:cNvCxnSpPr>
          <p:nvPr/>
        </p:nvCxnSpPr>
        <p:spPr>
          <a:xfrm rot="5400000" flipH="1">
            <a:off x="3056620" y="4467347"/>
            <a:ext cx="1394100" cy="390300"/>
          </a:xfrm>
          <a:prstGeom prst="bentConnector2">
            <a:avLst/>
          </a:prstGeom>
          <a:noFill/>
          <a:ln w="9525" cap="flat" cmpd="sng">
            <a:solidFill>
              <a:schemeClr val="accent1"/>
            </a:solidFill>
            <a:prstDash val="dash"/>
            <a:miter lim="800000"/>
            <a:headEnd type="none" w="sm" len="sm"/>
            <a:tailEnd type="none" w="sm" len="sm"/>
          </a:ln>
        </p:spPr>
      </p:cxnSp>
      <p:pic>
        <p:nvPicPr>
          <p:cNvPr id="1410" name="Google Shape;1410;p11"/>
          <p:cNvPicPr preferRelativeResize="0"/>
          <p:nvPr/>
        </p:nvPicPr>
        <p:blipFill rotWithShape="1">
          <a:blip r:embed="rId45">
            <a:alphaModFix/>
          </a:blip>
          <a:srcRect/>
          <a:stretch/>
        </p:blipFill>
        <p:spPr>
          <a:xfrm>
            <a:off x="4314470" y="2366548"/>
            <a:ext cx="336808" cy="262897"/>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6723ED44-319D-5340-97D6-B5C5C55B90F0}" vid="{011C70EA-2F06-2849-88F9-54DC9CC10A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9129</TotalTime>
  <Words>1027</Words>
  <Application>Microsoft Macintosh PowerPoint</Application>
  <PresentationFormat>Widescreen</PresentationFormat>
  <Paragraphs>175</Paragraphs>
  <Slides>12</Slides>
  <Notes>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12</vt:i4>
      </vt:variant>
    </vt:vector>
  </HeadingPairs>
  <TitlesOfParts>
    <vt:vector size="26" baseType="lpstr">
      <vt:lpstr>Arial</vt:lpstr>
      <vt:lpstr>Calibri</vt:lpstr>
      <vt:lpstr>Calibri Light</vt:lpstr>
      <vt:lpstr>Courier New</vt:lpstr>
      <vt:lpstr>Degular Display</vt:lpstr>
      <vt:lpstr>Degular Display Italic Black</vt:lpstr>
      <vt:lpstr>Degular Display Semibold</vt:lpstr>
      <vt:lpstr>Degular Display Thin</vt:lpstr>
      <vt:lpstr>Degular Thin</vt:lpstr>
      <vt:lpstr>Play</vt:lpstr>
      <vt:lpstr>Segoe UI Semibold</vt:lpstr>
      <vt:lpstr>Segoe UI Semilight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
  <cp:lastModifiedBy>#CHANDA SACHINKUMAR VEERSAIN#</cp:lastModifiedBy>
  <cp:revision>164</cp:revision>
  <dcterms:created xsi:type="dcterms:W3CDTF">2021-06-14T07:21:04Z</dcterms:created>
  <dcterms:modified xsi:type="dcterms:W3CDTF">2022-12-14T07:46:08Z</dcterms:modified>
  <cp:category/>
</cp:coreProperties>
</file>